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86" r:id="rId2"/>
  </p:sldMasterIdLst>
  <p:notesMasterIdLst>
    <p:notesMasterId r:id="rId94"/>
  </p:notesMasterIdLst>
  <p:sldIdLst>
    <p:sldId id="1115" r:id="rId3"/>
    <p:sldId id="365" r:id="rId4"/>
    <p:sldId id="1125" r:id="rId5"/>
    <p:sldId id="1126" r:id="rId6"/>
    <p:sldId id="1127" r:id="rId7"/>
    <p:sldId id="1185" r:id="rId8"/>
    <p:sldId id="1186" r:id="rId9"/>
    <p:sldId id="1187" r:id="rId10"/>
    <p:sldId id="1188" r:id="rId11"/>
    <p:sldId id="1128" r:id="rId12"/>
    <p:sldId id="1129" r:id="rId13"/>
    <p:sldId id="1130" r:id="rId14"/>
    <p:sldId id="1131" r:id="rId15"/>
    <p:sldId id="1132" r:id="rId16"/>
    <p:sldId id="1189" r:id="rId17"/>
    <p:sldId id="1190" r:id="rId18"/>
    <p:sldId id="1133" r:id="rId19"/>
    <p:sldId id="1134" r:id="rId20"/>
    <p:sldId id="1135" r:id="rId21"/>
    <p:sldId id="1136" r:id="rId22"/>
    <p:sldId id="1137" r:id="rId23"/>
    <p:sldId id="1138" r:id="rId24"/>
    <p:sldId id="1139" r:id="rId25"/>
    <p:sldId id="1140" r:id="rId26"/>
    <p:sldId id="1141" r:id="rId27"/>
    <p:sldId id="1142" r:id="rId28"/>
    <p:sldId id="1143" r:id="rId29"/>
    <p:sldId id="1144" r:id="rId30"/>
    <p:sldId id="1145" r:id="rId31"/>
    <p:sldId id="561" r:id="rId32"/>
    <p:sldId id="368" r:id="rId33"/>
    <p:sldId id="544" r:id="rId34"/>
    <p:sldId id="572" r:id="rId35"/>
    <p:sldId id="567" r:id="rId36"/>
    <p:sldId id="568" r:id="rId37"/>
    <p:sldId id="1191" r:id="rId38"/>
    <p:sldId id="569" r:id="rId39"/>
    <p:sldId id="548" r:id="rId40"/>
    <p:sldId id="1146" r:id="rId41"/>
    <p:sldId id="1147" r:id="rId42"/>
    <p:sldId id="1148" r:id="rId43"/>
    <p:sldId id="1149" r:id="rId44"/>
    <p:sldId id="1150" r:id="rId45"/>
    <p:sldId id="1151" r:id="rId46"/>
    <p:sldId id="1152" r:id="rId47"/>
    <p:sldId id="1153" r:id="rId48"/>
    <p:sldId id="549" r:id="rId49"/>
    <p:sldId id="550" r:id="rId50"/>
    <p:sldId id="551" r:id="rId51"/>
    <p:sldId id="1122" r:id="rId52"/>
    <p:sldId id="1123" r:id="rId53"/>
    <p:sldId id="552" r:id="rId54"/>
    <p:sldId id="553" r:id="rId55"/>
    <p:sldId id="759" r:id="rId56"/>
    <p:sldId id="760" r:id="rId57"/>
    <p:sldId id="453" r:id="rId58"/>
    <p:sldId id="563" r:id="rId59"/>
    <p:sldId id="564" r:id="rId60"/>
    <p:sldId id="565" r:id="rId61"/>
    <p:sldId id="566" r:id="rId62"/>
    <p:sldId id="1154" r:id="rId63"/>
    <p:sldId id="1155" r:id="rId64"/>
    <p:sldId id="1156" r:id="rId65"/>
    <p:sldId id="1157" r:id="rId66"/>
    <p:sldId id="1158" r:id="rId67"/>
    <p:sldId id="1159" r:id="rId68"/>
    <p:sldId id="1160" r:id="rId69"/>
    <p:sldId id="1161" r:id="rId70"/>
    <p:sldId id="1162" r:id="rId71"/>
    <p:sldId id="1163" r:id="rId72"/>
    <p:sldId id="1164" r:id="rId73"/>
    <p:sldId id="1165" r:id="rId74"/>
    <p:sldId id="1166" r:id="rId75"/>
    <p:sldId id="1167" r:id="rId76"/>
    <p:sldId id="1168" r:id="rId77"/>
    <p:sldId id="1169" r:id="rId78"/>
    <p:sldId id="1170" r:id="rId79"/>
    <p:sldId id="1171" r:id="rId80"/>
    <p:sldId id="1172" r:id="rId81"/>
    <p:sldId id="1173" r:id="rId82"/>
    <p:sldId id="1174" r:id="rId83"/>
    <p:sldId id="1175" r:id="rId84"/>
    <p:sldId id="1176" r:id="rId85"/>
    <p:sldId id="1177" r:id="rId86"/>
    <p:sldId id="1178" r:id="rId87"/>
    <p:sldId id="1179" r:id="rId88"/>
    <p:sldId id="1180" r:id="rId89"/>
    <p:sldId id="1181" r:id="rId90"/>
    <p:sldId id="1182" r:id="rId91"/>
    <p:sldId id="1183" r:id="rId92"/>
    <p:sldId id="1184" r:id="rId9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le Slide" id="{51879480-489E-4A34-B66B-EF0705ACDEC4}">
          <p14:sldIdLst>
            <p14:sldId id="1115"/>
          </p14:sldIdLst>
        </p14:section>
        <p14:section name="Class" id="{4E180665-CB86-4380-B97F-C9FA797ABB35}">
          <p14:sldIdLst>
            <p14:sldId id="365"/>
            <p14:sldId id="1125"/>
            <p14:sldId id="1126"/>
            <p14:sldId id="1127"/>
            <p14:sldId id="1185"/>
            <p14:sldId id="1186"/>
            <p14:sldId id="1187"/>
            <p14:sldId id="1188"/>
            <p14:sldId id="1128"/>
            <p14:sldId id="1129"/>
            <p14:sldId id="1130"/>
            <p14:sldId id="1131"/>
            <p14:sldId id="1132"/>
            <p14:sldId id="1189"/>
            <p14:sldId id="1190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561"/>
            <p14:sldId id="368"/>
            <p14:sldId id="544"/>
            <p14:sldId id="572"/>
            <p14:sldId id="567"/>
            <p14:sldId id="568"/>
            <p14:sldId id="1191"/>
            <p14:sldId id="569"/>
            <p14:sldId id="548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549"/>
            <p14:sldId id="550"/>
            <p14:sldId id="551"/>
            <p14:sldId id="1122"/>
            <p14:sldId id="1123"/>
            <p14:sldId id="552"/>
            <p14:sldId id="553"/>
            <p14:sldId id="759"/>
            <p14:sldId id="760"/>
            <p14:sldId id="453"/>
            <p14:sldId id="563"/>
            <p14:sldId id="564"/>
            <p14:sldId id="565"/>
            <p14:sldId id="566"/>
            <p14:sldId id="1154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73"/>
            <p14:sldId id="1174"/>
            <p14:sldId id="1175"/>
            <p14:sldId id="1176"/>
            <p14:sldId id="1177"/>
            <p14:sldId id="1178"/>
            <p14:sldId id="1179"/>
            <p14:sldId id="1180"/>
            <p14:sldId id="1181"/>
            <p14:sldId id="1182"/>
            <p14:sldId id="1183"/>
            <p14:sldId id="1184"/>
          </p14:sldIdLst>
        </p14:section>
        <p14:section name="Hybrid Images" id="{8F3CA5C7-ECD9-4F01-9F2A-DED7BD0DF47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65A"/>
    <a:srgbClr val="32000C"/>
    <a:srgbClr val="FF4A7E"/>
    <a:srgbClr val="CB6B30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294" autoAdjust="0"/>
  </p:normalViewPr>
  <p:slideViewPr>
    <p:cSldViewPr>
      <p:cViewPr varScale="1">
        <p:scale>
          <a:sx n="61" d="100"/>
          <a:sy n="61" d="100"/>
        </p:scale>
        <p:origin x="15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10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EB3DC21-16FE-4C00-82FF-6B7B56280C87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2657577-2637-4D99-BDF4-BF55D71270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6716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or_filter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https://prismia.chat/projects/ccaebf77-a313-4f85-a7ee-4416aaaf014d/join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839A6-008C-4A28-B9D2-6B4E741E06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38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9036FD-2F54-45A4-A895-8FCC6DB0613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5800"/>
            <a:ext cx="4573587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7575" y="4344988"/>
            <a:ext cx="502285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060" tIns="42029" rIns="84060" bIns="4202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/>
              <a:t>Ask students to look at the image and think about where the line of constant response is - </a:t>
            </a:r>
          </a:p>
        </p:txBody>
      </p:sp>
    </p:spTree>
    <p:extLst>
      <p:ext uri="{BB962C8B-B14F-4D97-AF65-F5344CB8AC3E}">
        <p14:creationId xmlns:p14="http://schemas.microsoft.com/office/powerpoint/2010/main" val="40963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E95EB2-CFD3-46A9-AF1F-A8ED68317C6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290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86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3896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8C4074-C375-4035-A918-0E03324C3A2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6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78DB343-58AB-49AE-97E3-44826CD3C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https://www.youtube.com/watch?v=Y1yHMy0-4TM</a:t>
            </a:r>
          </a:p>
          <a:p>
            <a:endParaRPr lang="en-US" dirty="0"/>
          </a:p>
          <a:p>
            <a:r>
              <a:rPr lang="en-US" dirty="0"/>
              <a:t>https://www.youtube.com/watch?v=jQDjJRYmeWg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2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https://youtu.be/KGVcJrEJW7E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89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F55BE4-7FA0-42EB-853C-1FBF3E22D63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D56585-AC1C-400B-B1A9-42872E0A745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231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780FE3-9AC0-4B39-A7B2-F7C24CE2168C}" type="slidenum">
              <a:rPr lang="en-US" altLang="en-US" smtClean="0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64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Early Visual Processing: Multi-scale edge and blob filters</a:t>
            </a: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https://en.wikipedia.org/wiki/Gabor_filter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657577-2637-4D99-BDF4-BF55D712705F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90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4A705-D313-4EFD-A6AB-F38D7C172FC4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1F604-D907-4814-A2FA-CAABD1F057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76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C2CEA-4109-47DA-9EC3-C0B08EB625DF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67FEB-CFF4-4C23-9F36-FBEF47197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733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04BA2-4198-40E8-BC6A-175F3AEA0779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98B2A-C2ED-4DA2-A997-0232188A7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239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5068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2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982711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35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83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02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21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39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9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19F1-8371-4628-BAB9-691764FF1C0C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3D575-D896-4DD7-9B23-6F4E8F41E2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314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54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08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16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37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EA878-DEFB-4DB3-B543-3973160AA518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AA57A-B08C-4631-9664-78F05E26C0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62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45440-B17A-4F27-940B-69E5A8129907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5A927-46BB-4438-9EF7-0111C7C3AF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38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8035C-F054-40BE-AC2B-6041898D2FCA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FF9D5-2088-4BF5-982E-0DBC07C784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7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E9D5E-B77F-4EB0-95F9-6D34E3CA6C38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2601C-B815-4037-963E-16855F3DC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57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4DB54-72E6-486F-84D8-6DEEA903B485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5221D-0DAF-447C-A187-EBAF4F7AEB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66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92C37-6C2F-4849-A2B6-E5EA6A9539DD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8BF0-A685-48C1-8377-3A1B91467E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92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76618-B17D-4506-9C85-E6B6813E7695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22266-52AA-4A33-84E9-45B28D9DBF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85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C3EB54-3B01-4734-B8FA-7B52A81912EB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ADDFC9-9522-423D-AF71-66FCB416E2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98" r:id="rId12"/>
    <p:sldLayoutId id="214748399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8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openxmlformats.org/officeDocument/2006/relationships/image" Target="../media/image36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vcl.mit.edu/hybridimage.ht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flickr.com/photos/igorms/136916757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5.png"/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tif"/><Relationship Id="rId2" Type="http://schemas.openxmlformats.org/officeDocument/2006/relationships/image" Target="../media/image88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tif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D33F871-A26B-47FE-B84A-AEDB7DB995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1" r="-1549"/>
          <a:stretch/>
        </p:blipFill>
        <p:spPr>
          <a:xfrm>
            <a:off x="-47860" y="457200"/>
            <a:ext cx="9268060" cy="510689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6DACEBF-3F2F-445E-83D0-389A4FB5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64090"/>
            <a:ext cx="8001000" cy="757336"/>
          </a:xfrm>
        </p:spPr>
        <p:txBody>
          <a:bodyPr>
            <a:noAutofit/>
          </a:bodyPr>
          <a:lstStyle/>
          <a:p>
            <a:pPr algn="ctr"/>
            <a:r>
              <a:rPr lang="en-US" sz="2400" b="0" dirty="0" err="1">
                <a:solidFill>
                  <a:srgbClr val="8F001F"/>
                </a:solidFill>
                <a:latin typeface="Orator Std" panose="020D0509020203030204" pitchFamily="49" charset="0"/>
              </a:rPr>
              <a:t>Prismia.Chat</a:t>
            </a:r>
            <a:r>
              <a:rPr lang="en-US" sz="2400" b="0" dirty="0">
                <a:solidFill>
                  <a:srgbClr val="8F001F"/>
                </a:solidFill>
                <a:latin typeface="Orator Std" panose="020D0509020203030204" pitchFamily="49" charset="0"/>
              </a:rPr>
              <a:t>  </a:t>
            </a:r>
            <a:r>
              <a:rPr lang="en-US" sz="2400" b="0" i="0" dirty="0">
                <a:solidFill>
                  <a:srgbClr val="8F001F"/>
                </a:solidFill>
                <a:effectLst/>
                <a:latin typeface="Orator Std" panose="020D0509020203030204" pitchFamily="49" charset="0"/>
              </a:rPr>
              <a:t>https://tinyurl.com/y26ragof</a:t>
            </a:r>
            <a:endParaRPr lang="en-US" sz="2400" b="0" dirty="0">
              <a:solidFill>
                <a:srgbClr val="8F001F"/>
              </a:solidFill>
              <a:latin typeface="Orator Std" panose="020D0509020203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64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-1435893"/>
            <a:ext cx="9121140" cy="11977256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his image is too big to fit on the screen.…"/>
          <p:cNvSpPr txBox="1"/>
          <p:nvPr/>
        </p:nvSpPr>
        <p:spPr>
          <a:xfrm>
            <a:off x="1968281" y="3193924"/>
            <a:ext cx="5459612" cy="657677"/>
          </a:xfrm>
          <a:prstGeom prst="rect">
            <a:avLst/>
          </a:prstGeom>
          <a:ln w="12700">
            <a:miter lim="400000"/>
          </a:ln>
          <a:effectLst>
            <a:outerShdw blurRad="38100" dist="12700" dir="81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/>
          <a:p>
            <a:pPr algn="ctr" defTabSz="230378">
              <a:defRPr sz="38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0" dirty="0">
                <a:latin typeface="+mj-lt"/>
              </a:rPr>
              <a:t>This image is too big to fit on the screen. </a:t>
            </a:r>
          </a:p>
          <a:p>
            <a:pPr algn="ctr" defTabSz="230378">
              <a:defRPr sz="38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0" dirty="0">
                <a:latin typeface="+mj-lt"/>
              </a:rPr>
              <a:t>How would you reduce it to half its size?</a:t>
            </a:r>
          </a:p>
        </p:txBody>
      </p:sp>
    </p:spTree>
    <p:extLst>
      <p:ext uri="{BB962C8B-B14F-4D97-AF65-F5344CB8AC3E}">
        <p14:creationId xmlns:p14="http://schemas.microsoft.com/office/powerpoint/2010/main" val="39619678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0" y="1922108"/>
            <a:ext cx="2510314" cy="3300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96" y="2747212"/>
            <a:ext cx="1260158" cy="1650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647" y="3157262"/>
            <a:ext cx="630079" cy="83010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delete even rows"/>
          <p:cNvSpPr txBox="1"/>
          <p:nvPr/>
        </p:nvSpPr>
        <p:spPr>
          <a:xfrm>
            <a:off x="2790320" y="3289644"/>
            <a:ext cx="1953160" cy="56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delete even rows</a:t>
            </a:r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delete even columns</a:t>
            </a:r>
            <a:endParaRPr dirty="0">
              <a:latin typeface="+mj-lt"/>
            </a:endParaRPr>
          </a:p>
        </p:txBody>
      </p:sp>
      <p:sp>
        <p:nvSpPr>
          <p:cNvPr id="134" name="1/2"/>
          <p:cNvSpPr txBox="1"/>
          <p:nvPr/>
        </p:nvSpPr>
        <p:spPr>
          <a:xfrm>
            <a:off x="1276971" y="5293207"/>
            <a:ext cx="33515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1/2</a:t>
            </a:r>
          </a:p>
        </p:txBody>
      </p:sp>
      <p:sp>
        <p:nvSpPr>
          <p:cNvPr id="135" name="1/4"/>
          <p:cNvSpPr txBox="1"/>
          <p:nvPr/>
        </p:nvSpPr>
        <p:spPr>
          <a:xfrm>
            <a:off x="5296599" y="4484659"/>
            <a:ext cx="33515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1/4</a:t>
            </a:r>
          </a:p>
        </p:txBody>
      </p:sp>
      <p:sp>
        <p:nvSpPr>
          <p:cNvPr id="136" name="1/8"/>
          <p:cNvSpPr txBox="1"/>
          <p:nvPr/>
        </p:nvSpPr>
        <p:spPr>
          <a:xfrm>
            <a:off x="8376110" y="4029182"/>
            <a:ext cx="33515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1/8</a:t>
            </a:r>
          </a:p>
        </p:txBody>
      </p:sp>
      <p:sp>
        <p:nvSpPr>
          <p:cNvPr id="137" name="‘throw away even rows and columns’"/>
          <p:cNvSpPr txBox="1"/>
          <p:nvPr/>
        </p:nvSpPr>
        <p:spPr>
          <a:xfrm>
            <a:off x="2907963" y="192210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i="0" dirty="0">
                <a:latin typeface="+mj-lt"/>
              </a:rPr>
              <a:t>T</a:t>
            </a:r>
            <a:r>
              <a:rPr i="0" dirty="0">
                <a:latin typeface="+mj-lt"/>
              </a:rPr>
              <a:t>hrow away </a:t>
            </a:r>
            <a:r>
              <a:rPr lang="en-US" i="0" dirty="0">
                <a:latin typeface="+mj-lt"/>
              </a:rPr>
              <a:t>half the</a:t>
            </a:r>
            <a:r>
              <a:rPr i="0" dirty="0">
                <a:latin typeface="+mj-lt"/>
              </a:rPr>
              <a:t> rows and columns</a:t>
            </a:r>
          </a:p>
        </p:txBody>
      </p:sp>
      <p:sp>
        <p:nvSpPr>
          <p:cNvPr id="138" name="What are the problems with this approach?"/>
          <p:cNvSpPr txBox="1"/>
          <p:nvPr/>
        </p:nvSpPr>
        <p:spPr>
          <a:xfrm>
            <a:off x="4492443" y="5437378"/>
            <a:ext cx="4366283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r"/>
            <a:r>
              <a:rPr i="0" dirty="0">
                <a:solidFill>
                  <a:schemeClr val="tx1"/>
                </a:solidFill>
                <a:latin typeface="+mj-lt"/>
              </a:rPr>
              <a:t>What </a:t>
            </a:r>
            <a:r>
              <a:rPr lang="en-US" i="0" dirty="0">
                <a:solidFill>
                  <a:schemeClr val="tx1"/>
                </a:solidFill>
                <a:latin typeface="+mj-lt"/>
              </a:rPr>
              <a:t>is the</a:t>
            </a:r>
            <a:r>
              <a:rPr i="0" dirty="0">
                <a:solidFill>
                  <a:schemeClr val="tx1"/>
                </a:solidFill>
                <a:latin typeface="+mj-lt"/>
              </a:rPr>
              <a:t> problem with this approach?</a:t>
            </a:r>
          </a:p>
        </p:txBody>
      </p:sp>
      <p:sp>
        <p:nvSpPr>
          <p:cNvPr id="15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Naïve image </a:t>
            </a:r>
            <a:r>
              <a:rPr lang="en-US" dirty="0" err="1"/>
              <a:t>downsampling</a:t>
            </a:r>
            <a:endParaRPr dirty="0"/>
          </a:p>
        </p:txBody>
      </p:sp>
      <p:sp>
        <p:nvSpPr>
          <p:cNvPr id="16" name="delete even rows"/>
          <p:cNvSpPr txBox="1"/>
          <p:nvPr/>
        </p:nvSpPr>
        <p:spPr>
          <a:xfrm>
            <a:off x="6184871" y="3289644"/>
            <a:ext cx="1953160" cy="56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delete even rows</a:t>
            </a:r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delete even columns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514329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8" y="1851423"/>
            <a:ext cx="2326327" cy="3058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202" y="1851423"/>
            <a:ext cx="2335596" cy="3058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867" y="1851423"/>
            <a:ext cx="2321525" cy="305851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1/2"/>
          <p:cNvSpPr txBox="1"/>
          <p:nvPr/>
        </p:nvSpPr>
        <p:spPr>
          <a:xfrm>
            <a:off x="1514394" y="4984671"/>
            <a:ext cx="33515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1/2</a:t>
            </a:r>
          </a:p>
        </p:txBody>
      </p:sp>
      <p:sp>
        <p:nvSpPr>
          <p:cNvPr id="145" name="1/4 scaled by 2"/>
          <p:cNvSpPr txBox="1"/>
          <p:nvPr/>
        </p:nvSpPr>
        <p:spPr>
          <a:xfrm>
            <a:off x="3915636" y="4984671"/>
            <a:ext cx="1312729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1/4 </a:t>
            </a:r>
            <a:r>
              <a:rPr lang="en-US" dirty="0">
                <a:latin typeface="+mj-lt"/>
              </a:rPr>
              <a:t>(2x zoom)</a:t>
            </a:r>
            <a:endParaRPr dirty="0">
              <a:latin typeface="+mj-lt"/>
            </a:endParaRPr>
          </a:p>
        </p:txBody>
      </p:sp>
      <p:sp>
        <p:nvSpPr>
          <p:cNvPr id="146" name="1/4 scaled by 4"/>
          <p:cNvSpPr txBox="1"/>
          <p:nvPr/>
        </p:nvSpPr>
        <p:spPr>
          <a:xfrm>
            <a:off x="6803264" y="4984671"/>
            <a:ext cx="1312729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</a:t>
            </a:r>
            <a:r>
              <a:rPr lang="en-US" dirty="0">
                <a:latin typeface="+mj-lt"/>
              </a:rPr>
              <a:t>8</a:t>
            </a:r>
            <a:r>
              <a:rPr dirty="0">
                <a:latin typeface="+mj-lt"/>
              </a:rPr>
              <a:t> </a:t>
            </a:r>
            <a:r>
              <a:rPr lang="en-US" dirty="0">
                <a:latin typeface="+mj-lt"/>
              </a:rPr>
              <a:t>(4x zoom)</a:t>
            </a:r>
            <a:endParaRPr dirty="0">
              <a:latin typeface="+mj-lt"/>
            </a:endParaRPr>
          </a:p>
        </p:txBody>
      </p:sp>
      <p:sp>
        <p:nvSpPr>
          <p:cNvPr id="10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Naïve image </a:t>
            </a:r>
            <a:r>
              <a:rPr lang="en-US" dirty="0" err="1"/>
              <a:t>downsampling</a:t>
            </a:r>
            <a:endParaRPr dirty="0"/>
          </a:p>
        </p:txBody>
      </p:sp>
      <p:sp>
        <p:nvSpPr>
          <p:cNvPr id="11" name="What are the problems with this approach?"/>
          <p:cNvSpPr txBox="1"/>
          <p:nvPr/>
        </p:nvSpPr>
        <p:spPr>
          <a:xfrm>
            <a:off x="1348484" y="5437378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r"/>
            <a:r>
              <a:rPr i="0" dirty="0">
                <a:solidFill>
                  <a:schemeClr val="tx1"/>
                </a:solidFill>
                <a:latin typeface="+mj-lt"/>
              </a:rPr>
              <a:t>What </a:t>
            </a:r>
            <a:r>
              <a:rPr lang="en-US" i="0" dirty="0">
                <a:solidFill>
                  <a:schemeClr val="tx1"/>
                </a:solidFill>
                <a:latin typeface="+mj-lt"/>
              </a:rPr>
              <a:t>is the</a:t>
            </a:r>
            <a:r>
              <a:rPr i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i="0" dirty="0">
                <a:solidFill>
                  <a:schemeClr val="tx1"/>
                </a:solidFill>
                <a:latin typeface="+mj-lt"/>
              </a:rPr>
              <a:t>1/8 image so pixelated (and do you know what this effect is called)?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200328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931915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Aliasing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9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64156" y="2103902"/>
            <a:ext cx="4233082" cy="3112560"/>
            <a:chOff x="1506141" y="54104"/>
            <a:chExt cx="9179719" cy="6749793"/>
          </a:xfrm>
        </p:grpSpPr>
        <p:pic>
          <p:nvPicPr>
            <p:cNvPr id="5" name="couch-surfing-img.jpg" descr="couch-surfing-img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6141" y="54104"/>
              <a:ext cx="9179719" cy="67497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couch-surfing-sub.jpg" descr="couch-surfing-sub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0312" y="76795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Line"/>
            <p:cNvSpPr/>
            <p:nvPr/>
          </p:nvSpPr>
          <p:spPr>
            <a:xfrm flipV="1">
              <a:off x="5198353" y="767952"/>
              <a:ext cx="1121479" cy="2590448"/>
            </a:xfrm>
            <a:prstGeom prst="line">
              <a:avLst/>
            </a:prstGeom>
            <a:ln w="25400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5"/>
            </a:p>
          </p:txBody>
        </p:sp>
        <p:sp>
          <p:nvSpPr>
            <p:cNvPr id="8" name="Line"/>
            <p:cNvSpPr/>
            <p:nvPr/>
          </p:nvSpPr>
          <p:spPr>
            <a:xfrm flipV="1">
              <a:off x="5385877" y="2553821"/>
              <a:ext cx="2711870" cy="1018892"/>
            </a:xfrm>
            <a:prstGeom prst="line">
              <a:avLst/>
            </a:prstGeom>
            <a:ln w="25400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5"/>
            </a:p>
          </p:txBody>
        </p:sp>
      </p:grpSp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Reminder</a:t>
            </a:r>
            <a:endParaRPr dirty="0"/>
          </a:p>
        </p:txBody>
      </p:sp>
      <p:sp>
        <p:nvSpPr>
          <p:cNvPr id="10" name="‘throw away even rows and columns’"/>
          <p:cNvSpPr txBox="1"/>
          <p:nvPr/>
        </p:nvSpPr>
        <p:spPr>
          <a:xfrm>
            <a:off x="264156" y="5464612"/>
            <a:ext cx="8329104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i="0" dirty="0">
                <a:latin typeface="+mj-lt"/>
              </a:rPr>
              <a:t>Images are a </a:t>
            </a:r>
            <a:r>
              <a:rPr lang="en-US" dirty="0">
                <a:latin typeface="+mj-lt"/>
              </a:rPr>
              <a:t>discrete</a:t>
            </a:r>
            <a:r>
              <a:rPr lang="en-US" i="0" dirty="0">
                <a:latin typeface="+mj-lt"/>
              </a:rPr>
              <a:t>, or </a:t>
            </a:r>
            <a:r>
              <a:rPr lang="en-US" dirty="0">
                <a:latin typeface="+mj-lt"/>
              </a:rPr>
              <a:t>sampled</a:t>
            </a:r>
            <a:r>
              <a:rPr lang="en-US" i="0" dirty="0">
                <a:latin typeface="+mj-lt"/>
              </a:rPr>
              <a:t>, representation of a </a:t>
            </a:r>
            <a:r>
              <a:rPr lang="en-US" dirty="0">
                <a:latin typeface="+mj-lt"/>
              </a:rPr>
              <a:t>continuous</a:t>
            </a:r>
            <a:r>
              <a:rPr lang="en-US" i="0" dirty="0">
                <a:latin typeface="+mj-lt"/>
              </a:rPr>
              <a:t> world</a:t>
            </a:r>
            <a:endParaRPr i="0" dirty="0">
              <a:latin typeface="+mj-lt"/>
            </a:endParaRP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4" r="34503" b="17790"/>
          <a:stretch>
            <a:fillRect/>
          </a:stretch>
        </p:blipFill>
        <p:spPr bwMode="auto">
          <a:xfrm>
            <a:off x="5392860" y="2345732"/>
            <a:ext cx="32004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476250C-2E42-4BC4-9AFF-40854823C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sub-sampling</a:t>
            </a:r>
          </a:p>
        </p:txBody>
      </p:sp>
      <p:pic>
        <p:nvPicPr>
          <p:cNvPr id="47107" name="Picture 3" descr="vg-nn-half">
            <a:extLst>
              <a:ext uri="{FF2B5EF4-FFF2-40B4-BE49-F238E27FC236}">
                <a16:creationId xmlns:a16="http://schemas.microsoft.com/office/drawing/2014/main" id="{D2809000-9084-40EF-97D1-1A159010A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235" y="2021682"/>
            <a:ext cx="2386013" cy="314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vg-nn-quarter">
            <a:extLst>
              <a:ext uri="{FF2B5EF4-FFF2-40B4-BE49-F238E27FC236}">
                <a16:creationId xmlns:a16="http://schemas.microsoft.com/office/drawing/2014/main" id="{577C39AE-5168-4D97-90B0-887CCEB64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98" y="2745581"/>
            <a:ext cx="11906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 descr="vg-nn-eighth">
            <a:extLst>
              <a:ext uri="{FF2B5EF4-FFF2-40B4-BE49-F238E27FC236}">
                <a16:creationId xmlns:a16="http://schemas.microsoft.com/office/drawing/2014/main" id="{8D1E99E2-AEBA-4DDB-9F58-BBA5E0FFD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786" y="3107531"/>
            <a:ext cx="60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 Box 6">
            <a:extLst>
              <a:ext uri="{FF2B5EF4-FFF2-40B4-BE49-F238E27FC236}">
                <a16:creationId xmlns:a16="http://schemas.microsoft.com/office/drawing/2014/main" id="{8D75DFEB-436F-461F-A4DC-DE2CB9963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485" y="5200650"/>
            <a:ext cx="31099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500" dirty="0">
                <a:solidFill>
                  <a:prstClr val="black"/>
                </a:solidFill>
              </a:rPr>
              <a:t>Throw away every other row and column to create a </a:t>
            </a:r>
            <a:r>
              <a:rPr lang="en-US" altLang="en-US" sz="1800" dirty="0">
                <a:solidFill>
                  <a:prstClr val="black"/>
                </a:solidFill>
              </a:rPr>
              <a:t>1/2</a:t>
            </a:r>
            <a:r>
              <a:rPr lang="en-US" altLang="en-US" sz="1500" dirty="0">
                <a:solidFill>
                  <a:prstClr val="black"/>
                </a:solidFill>
              </a:rPr>
              <a:t> size image</a:t>
            </a:r>
            <a:r>
              <a:rPr lang="en-US" altLang="en-US" sz="1500" i="1" dirty="0">
                <a:solidFill>
                  <a:prstClr val="black"/>
                </a:solidFill>
              </a:rPr>
              <a:t>.</a:t>
            </a:r>
            <a:endParaRPr lang="en-US" altLang="en-US" sz="1500" dirty="0">
              <a:solidFill>
                <a:prstClr val="black"/>
              </a:solidFill>
            </a:endParaRPr>
          </a:p>
        </p:txBody>
      </p:sp>
      <p:sp>
        <p:nvSpPr>
          <p:cNvPr id="47111" name="Text Box 7">
            <a:extLst>
              <a:ext uri="{FF2B5EF4-FFF2-40B4-BE49-F238E27FC236}">
                <a16:creationId xmlns:a16="http://schemas.microsoft.com/office/drawing/2014/main" id="{575C6E13-C4D2-4E7B-8C50-7004C676E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0827" y="4345781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800">
                <a:solidFill>
                  <a:prstClr val="black"/>
                </a:solidFill>
              </a:rPr>
              <a:t>1/4</a:t>
            </a:r>
          </a:p>
        </p:txBody>
      </p:sp>
      <p:sp>
        <p:nvSpPr>
          <p:cNvPr id="47112" name="Text Box 8">
            <a:extLst>
              <a:ext uri="{FF2B5EF4-FFF2-40B4-BE49-F238E27FC236}">
                <a16:creationId xmlns:a16="http://schemas.microsoft.com/office/drawing/2014/main" id="{D11AC4B5-12CA-49DE-B869-D56BD30A6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127" y="3898106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800">
                <a:solidFill>
                  <a:prstClr val="black"/>
                </a:solidFill>
              </a:rPr>
              <a:t>1/8</a:t>
            </a:r>
          </a:p>
        </p:txBody>
      </p:sp>
      <p:sp>
        <p:nvSpPr>
          <p:cNvPr id="47113" name="Text Box 9">
            <a:extLst>
              <a:ext uri="{FF2B5EF4-FFF2-40B4-BE49-F238E27FC236}">
                <a16:creationId xmlns:a16="http://schemas.microsoft.com/office/drawing/2014/main" id="{AF16A3A1-3BBA-4145-B858-E9680E6D0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6627168"/>
            <a:ext cx="790303" cy="2308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900" dirty="0">
                <a:solidFill>
                  <a:prstClr val="white">
                    <a:lumMod val="50000"/>
                  </a:prstClr>
                </a:solidFill>
              </a:rPr>
              <a:t>Steve Seitz</a:t>
            </a:r>
          </a:p>
        </p:txBody>
      </p:sp>
    </p:spTree>
    <p:extLst>
      <p:ext uri="{BB962C8B-B14F-4D97-AF65-F5344CB8AC3E}">
        <p14:creationId xmlns:p14="http://schemas.microsoft.com/office/powerpoint/2010/main" val="3385412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386" y="2194561"/>
            <a:ext cx="2168938" cy="285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Subsampling without filtering</a:t>
            </a: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3936820" y="5052060"/>
            <a:ext cx="1681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1/4  </a:t>
            </a: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(2x subsample)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6337120" y="5052060"/>
            <a:ext cx="1681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1/8  </a:t>
            </a: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(4x subsample)</a:t>
            </a:r>
          </a:p>
        </p:txBody>
      </p:sp>
      <p:sp>
        <p:nvSpPr>
          <p:cNvPr id="96264" name="Text Box 8"/>
          <p:cNvSpPr txBox="1">
            <a:spLocks noChangeArrowheads="1"/>
          </p:cNvSpPr>
          <p:nvPr/>
        </p:nvSpPr>
        <p:spPr bwMode="auto">
          <a:xfrm>
            <a:off x="2108020" y="5052060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1/2</a:t>
            </a:r>
          </a:p>
        </p:txBody>
      </p:sp>
      <p:sp>
        <p:nvSpPr>
          <p:cNvPr id="96265" name="Text Box 9"/>
          <p:cNvSpPr txBox="1">
            <a:spLocks noChangeArrowheads="1"/>
          </p:cNvSpPr>
          <p:nvPr/>
        </p:nvSpPr>
        <p:spPr bwMode="auto">
          <a:xfrm>
            <a:off x="8610600" y="6496551"/>
            <a:ext cx="533400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+mn-cs"/>
              </a:rPr>
              <a:t>Steve Seitz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24B07-03B0-4205-A23B-E1EBD59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54" y="2191780"/>
            <a:ext cx="2172003" cy="2857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688C8-43E2-437B-A031-9D503DF1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467" y="2191780"/>
            <a:ext cx="2172003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1314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3" descr="sine-sampl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93" y="2902266"/>
            <a:ext cx="6480815" cy="163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Sampling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Very simple example: a sine wave</a:t>
            </a:r>
            <a:endParaRPr i="0" dirty="0">
              <a:latin typeface="+mj-lt"/>
            </a:endParaRPr>
          </a:p>
        </p:txBody>
      </p:sp>
      <p:sp>
        <p:nvSpPr>
          <p:cNvPr id="18" name="What are the problems with this approach?"/>
          <p:cNvSpPr txBox="1"/>
          <p:nvPr/>
        </p:nvSpPr>
        <p:spPr>
          <a:xfrm>
            <a:off x="1348484" y="5437378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r"/>
            <a:r>
              <a:rPr lang="en-US" i="0" dirty="0">
                <a:solidFill>
                  <a:schemeClr val="tx1"/>
                </a:solidFill>
                <a:latin typeface="+mj-lt"/>
              </a:rPr>
              <a:t>How would you discretize this signal?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000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Sampling</a:t>
            </a:r>
            <a:endParaRPr dirty="0"/>
          </a:p>
        </p:txBody>
      </p:sp>
      <p:pic>
        <p:nvPicPr>
          <p:cNvPr id="14" name="Picture 11" descr="sine-sample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04" y="2902266"/>
            <a:ext cx="6478793" cy="162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Very simple example: a sine wave</a:t>
            </a:r>
            <a:endParaRPr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186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Sampling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Very simple example: a sine wave</a:t>
            </a:r>
            <a:endParaRPr i="0" dirty="0">
              <a:latin typeface="+mj-lt"/>
            </a:endParaRPr>
          </a:p>
        </p:txBody>
      </p:sp>
      <p:pic>
        <p:nvPicPr>
          <p:cNvPr id="6" name="Picture 12" descr="sine-sample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04" y="2902266"/>
            <a:ext cx="6478793" cy="162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What are the problems with this approach?"/>
          <p:cNvSpPr txBox="1"/>
          <p:nvPr/>
        </p:nvSpPr>
        <p:spPr>
          <a:xfrm>
            <a:off x="1348484" y="5437378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r"/>
            <a:r>
              <a:rPr lang="en-US" i="0" dirty="0">
                <a:solidFill>
                  <a:schemeClr val="tx1"/>
                </a:solidFill>
                <a:latin typeface="+mj-lt"/>
              </a:rPr>
              <a:t>Can I take as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many</a:t>
            </a:r>
            <a:r>
              <a:rPr lang="en-US" i="0" dirty="0">
                <a:solidFill>
                  <a:schemeClr val="tx1"/>
                </a:solidFill>
                <a:latin typeface="+mj-lt"/>
              </a:rPr>
              <a:t> samples as I want?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What are the problems with this approach?"/>
          <p:cNvSpPr txBox="1"/>
          <p:nvPr/>
        </p:nvSpPr>
        <p:spPr>
          <a:xfrm>
            <a:off x="1348485" y="5142673"/>
            <a:ext cx="6665359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r"/>
            <a:r>
              <a:rPr lang="en-US" i="0" dirty="0">
                <a:solidFill>
                  <a:schemeClr val="tx1"/>
                </a:solidFill>
                <a:latin typeface="+mj-lt"/>
              </a:rPr>
              <a:t>How many samples should I take?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917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Next Classes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Spatial frequency</a:t>
            </a:r>
          </a:p>
          <a:p>
            <a:r>
              <a:rPr lang="en-US" altLang="en-US" dirty="0"/>
              <a:t>Fourier transform and frequency domain</a:t>
            </a:r>
          </a:p>
          <a:p>
            <a:pPr lvl="1"/>
            <a:r>
              <a:rPr lang="en-US" altLang="en-US" dirty="0"/>
              <a:t>Frequency view of filtering</a:t>
            </a:r>
          </a:p>
          <a:p>
            <a:pPr lvl="1"/>
            <a:r>
              <a:rPr lang="en-US" altLang="en-US" dirty="0"/>
              <a:t>Hybrid images</a:t>
            </a:r>
          </a:p>
          <a:p>
            <a:pPr lvl="1"/>
            <a:r>
              <a:rPr lang="en-US" altLang="en-US" dirty="0"/>
              <a:t>Sampling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Sampling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Very simple example: a sine wave</a:t>
            </a:r>
            <a:endParaRPr i="0" dirty="0">
              <a:latin typeface="+mj-lt"/>
            </a:endParaRPr>
          </a:p>
        </p:txBody>
      </p:sp>
      <p:pic>
        <p:nvPicPr>
          <p:cNvPr id="6" name="Picture 12" descr="sine-sample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04" y="2902266"/>
            <a:ext cx="6478793" cy="162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What are the problems with this approach?"/>
          <p:cNvSpPr txBox="1"/>
          <p:nvPr/>
        </p:nvSpPr>
        <p:spPr>
          <a:xfrm>
            <a:off x="1348484" y="5437378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r"/>
            <a:r>
              <a:rPr lang="en-US" i="0" dirty="0">
                <a:solidFill>
                  <a:schemeClr val="tx1"/>
                </a:solidFill>
                <a:latin typeface="+mj-lt"/>
              </a:rPr>
              <a:t>Can I take as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few</a:t>
            </a:r>
            <a:r>
              <a:rPr lang="en-US" i="0" dirty="0">
                <a:solidFill>
                  <a:schemeClr val="tx1"/>
                </a:solidFill>
                <a:latin typeface="+mj-lt"/>
              </a:rPr>
              <a:t> samples as I want?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What are the problems with this approach?"/>
          <p:cNvSpPr txBox="1"/>
          <p:nvPr/>
        </p:nvSpPr>
        <p:spPr>
          <a:xfrm>
            <a:off x="1348485" y="5142673"/>
            <a:ext cx="6665359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r"/>
            <a:r>
              <a:rPr lang="en-US" i="0" dirty="0">
                <a:solidFill>
                  <a:schemeClr val="tx1"/>
                </a:solidFill>
                <a:latin typeface="+mj-lt"/>
              </a:rPr>
              <a:t>How many samples should I take?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492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/>
              <a:t>Undersampling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Very simple example: a sine wave</a:t>
            </a:r>
            <a:endParaRPr i="0" dirty="0">
              <a:latin typeface="+mj-lt"/>
            </a:endParaRPr>
          </a:p>
        </p:txBody>
      </p:sp>
      <p:pic>
        <p:nvPicPr>
          <p:cNvPr id="10" name="Picture 9" descr="sine-sample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50" y="2902266"/>
            <a:ext cx="6461902" cy="162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What are the problems with this approach?"/>
          <p:cNvSpPr txBox="1"/>
          <p:nvPr/>
        </p:nvSpPr>
        <p:spPr>
          <a:xfrm>
            <a:off x="341992" y="4994523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  <a:latin typeface="+mj-lt"/>
              </a:rPr>
              <a:t>Unsurprising effect: information is lost.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49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/>
              <a:t>Undersampling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Very simple example: a sine wave</a:t>
            </a:r>
            <a:endParaRPr i="0" dirty="0">
              <a:latin typeface="+mj-lt"/>
            </a:endParaRPr>
          </a:p>
        </p:txBody>
      </p:sp>
      <p:sp>
        <p:nvSpPr>
          <p:cNvPr id="11" name="What are the problems with this approach?"/>
          <p:cNvSpPr txBox="1"/>
          <p:nvPr/>
        </p:nvSpPr>
        <p:spPr>
          <a:xfrm>
            <a:off x="341992" y="4994523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  <a:latin typeface="+mj-lt"/>
              </a:rPr>
              <a:t>Unsurprising effect: information is lost.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 descr="sine-sample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50" y="2902266"/>
            <a:ext cx="6461902" cy="162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What are the problems with this approach?"/>
          <p:cNvSpPr txBox="1"/>
          <p:nvPr/>
        </p:nvSpPr>
        <p:spPr>
          <a:xfrm>
            <a:off x="341992" y="5290572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  <a:latin typeface="+mj-lt"/>
              </a:rPr>
              <a:t>Surprising effect: can confuse the signal with one of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lower</a:t>
            </a:r>
            <a:r>
              <a:rPr lang="en-US" i="0" dirty="0">
                <a:solidFill>
                  <a:schemeClr val="tx1"/>
                </a:solidFill>
                <a:latin typeface="+mj-lt"/>
              </a:rPr>
              <a:t> frequency.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32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/>
              <a:t>Undersampling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Very simple example: a sine wave</a:t>
            </a:r>
            <a:endParaRPr i="0" dirty="0">
              <a:latin typeface="+mj-lt"/>
            </a:endParaRPr>
          </a:p>
        </p:txBody>
      </p:sp>
      <p:sp>
        <p:nvSpPr>
          <p:cNvPr id="11" name="What are the problems with this approach?"/>
          <p:cNvSpPr txBox="1"/>
          <p:nvPr/>
        </p:nvSpPr>
        <p:spPr>
          <a:xfrm>
            <a:off x="341992" y="4994523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  <a:latin typeface="+mj-lt"/>
              </a:rPr>
              <a:t>Unsurprising effect: information is lost.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What are the problems with this approach?"/>
          <p:cNvSpPr txBox="1"/>
          <p:nvPr/>
        </p:nvSpPr>
        <p:spPr>
          <a:xfrm>
            <a:off x="341992" y="5290572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  <a:latin typeface="+mj-lt"/>
              </a:rPr>
              <a:t>Surprising effect: can confuse the signal with one of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lower</a:t>
            </a:r>
            <a:r>
              <a:rPr lang="en-US" i="0" dirty="0">
                <a:solidFill>
                  <a:schemeClr val="tx1"/>
                </a:solidFill>
                <a:latin typeface="+mj-lt"/>
              </a:rPr>
              <a:t> frequency.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Picture 8" descr="sine-sample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82" y="2902266"/>
            <a:ext cx="6461902" cy="162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What are the problems with this approach?"/>
          <p:cNvSpPr txBox="1"/>
          <p:nvPr/>
        </p:nvSpPr>
        <p:spPr>
          <a:xfrm>
            <a:off x="341992" y="5586621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  <a:latin typeface="+mj-lt"/>
              </a:rPr>
              <a:t>Note: we could always confuse the signal with one of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higher</a:t>
            </a:r>
            <a:r>
              <a:rPr lang="en-US" i="0" dirty="0">
                <a:solidFill>
                  <a:schemeClr val="tx1"/>
                </a:solidFill>
                <a:latin typeface="+mj-lt"/>
              </a:rPr>
              <a:t> frequency.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25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Aliasing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842700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Fancy term for: </a:t>
            </a:r>
            <a:r>
              <a:rPr lang="en-US" dirty="0" err="1">
                <a:latin typeface="+mj-lt"/>
              </a:rPr>
              <a:t>Undersampling</a:t>
            </a:r>
            <a:r>
              <a:rPr lang="en-US" dirty="0">
                <a:latin typeface="+mj-lt"/>
              </a:rPr>
              <a:t> can disguise a signal as one of a lower frequency</a:t>
            </a:r>
            <a:endParaRPr dirty="0">
              <a:latin typeface="+mj-lt"/>
            </a:endParaRPr>
          </a:p>
        </p:txBody>
      </p:sp>
      <p:pic>
        <p:nvPicPr>
          <p:cNvPr id="7" name="Picture 6" descr="sine-sample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50" y="2902266"/>
            <a:ext cx="6461902" cy="162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What are the problems with this approach?"/>
          <p:cNvSpPr txBox="1"/>
          <p:nvPr/>
        </p:nvSpPr>
        <p:spPr>
          <a:xfrm>
            <a:off x="341992" y="4994523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  <a:latin typeface="+mj-lt"/>
              </a:rPr>
              <a:t>Unsurprising effect: information is lost.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What are the problems with this approach?"/>
          <p:cNvSpPr txBox="1"/>
          <p:nvPr/>
        </p:nvSpPr>
        <p:spPr>
          <a:xfrm>
            <a:off x="341992" y="5290572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  <a:latin typeface="+mj-lt"/>
              </a:rPr>
              <a:t>Surprising effect: can confuse the signal with one of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lower</a:t>
            </a:r>
            <a:r>
              <a:rPr lang="en-US" i="0" dirty="0">
                <a:solidFill>
                  <a:schemeClr val="tx1"/>
                </a:solidFill>
                <a:latin typeface="+mj-lt"/>
              </a:rPr>
              <a:t> frequency.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What are the problems with this approach?"/>
          <p:cNvSpPr txBox="1"/>
          <p:nvPr/>
        </p:nvSpPr>
        <p:spPr>
          <a:xfrm>
            <a:off x="341992" y="5586621"/>
            <a:ext cx="751024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  <a:latin typeface="+mj-lt"/>
              </a:rPr>
              <a:t>Note: we could always confuse the signal with one of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higher</a:t>
            </a:r>
            <a:r>
              <a:rPr lang="en-US" i="0" dirty="0">
                <a:solidFill>
                  <a:schemeClr val="tx1"/>
                </a:solidFill>
                <a:latin typeface="+mj-lt"/>
              </a:rPr>
              <a:t> frequency.</a:t>
            </a:r>
            <a:endParaRPr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563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Aliasing in textures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3" b="10845"/>
          <a:stretch/>
        </p:blipFill>
        <p:spPr>
          <a:xfrm>
            <a:off x="2666456" y="1851422"/>
            <a:ext cx="3811088" cy="38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Aliasing in photographs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" t="13132" r="50316"/>
          <a:stretch/>
        </p:blipFill>
        <p:spPr>
          <a:xfrm>
            <a:off x="4866385" y="3762267"/>
            <a:ext cx="3653327" cy="2160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85" y="1612547"/>
            <a:ext cx="3653327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2" y="2448265"/>
            <a:ext cx="4267700" cy="2628005"/>
          </a:xfrm>
          <a:prstGeom prst="rect">
            <a:avLst/>
          </a:prstGeom>
        </p:spPr>
      </p:pic>
      <p:sp>
        <p:nvSpPr>
          <p:cNvPr id="8" name="‘throw away even rows and columns’"/>
          <p:cNvSpPr txBox="1"/>
          <p:nvPr/>
        </p:nvSpPr>
        <p:spPr>
          <a:xfrm>
            <a:off x="341992" y="185912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This is also known as “</a:t>
            </a:r>
            <a:r>
              <a:rPr lang="en-US" i="0" dirty="0" err="1">
                <a:latin typeface="+mj-lt"/>
              </a:rPr>
              <a:t>moire</a:t>
            </a:r>
            <a:r>
              <a:rPr lang="en-US" i="0" dirty="0">
                <a:latin typeface="+mj-lt"/>
              </a:rPr>
              <a:t>”</a:t>
            </a:r>
            <a:endParaRPr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28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Temporal aliasing</a:t>
            </a:r>
            <a:endParaRPr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8286" r="9714" b="14667"/>
          <a:stretch>
            <a:fillRect/>
          </a:stretch>
        </p:blipFill>
        <p:spPr bwMode="auto">
          <a:xfrm>
            <a:off x="1485900" y="1851422"/>
            <a:ext cx="6172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7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Temporal aliasing</a:t>
            </a:r>
            <a:endParaRPr dirty="0"/>
          </a:p>
        </p:txBody>
      </p:sp>
      <p:pic>
        <p:nvPicPr>
          <p:cNvPr id="2" name="The_wagon-wheel_eff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3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Temporal aliasing</a:t>
            </a:r>
            <a:endParaRPr dirty="0"/>
          </a:p>
        </p:txBody>
      </p:sp>
      <p:pic>
        <p:nvPicPr>
          <p:cNvPr id="4" name="helicop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6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Overview of today’s lecture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379828" y="1562644"/>
            <a:ext cx="8384345" cy="443810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Image </a:t>
            </a:r>
            <a:r>
              <a:rPr lang="en-US" sz="1800" dirty="0" err="1"/>
              <a:t>downsampling</a:t>
            </a:r>
            <a:r>
              <a:rPr lang="en-US" sz="1800" dirty="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Aliasing.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Gaussian image pyramid.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Laplacian image pyramid.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Fourier series.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Frequency domain.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Fourier transform.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Frequency-domain filtering.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Revisiting sampling.</a:t>
            </a:r>
          </a:p>
        </p:txBody>
      </p:sp>
    </p:spTree>
    <p:extLst>
      <p:ext uri="{BB962C8B-B14F-4D97-AF65-F5344CB8AC3E}">
        <p14:creationId xmlns:p14="http://schemas.microsoft.com/office/powerpoint/2010/main" val="17369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Sampling and aliasing</a:t>
            </a:r>
          </a:p>
        </p:txBody>
      </p:sp>
      <p:sp>
        <p:nvSpPr>
          <p:cNvPr id="90115" name="Text Box 12"/>
          <p:cNvSpPr txBox="1">
            <a:spLocks noChangeArrowheads="1"/>
          </p:cNvSpPr>
          <p:nvPr/>
        </p:nvSpPr>
        <p:spPr bwMode="auto">
          <a:xfrm>
            <a:off x="381000" y="4800600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0116" name="Picture 1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307"/>
          <a:stretch>
            <a:fillRect/>
          </a:stretch>
        </p:blipFill>
        <p:spPr bwMode="auto">
          <a:xfrm>
            <a:off x="0" y="2043113"/>
            <a:ext cx="89154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074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9DE2010-E1C0-4BDC-A25D-E7D3A1BF2A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happening?</a:t>
            </a:r>
          </a:p>
        </p:txBody>
      </p:sp>
      <p:grpSp>
        <p:nvGrpSpPr>
          <p:cNvPr id="23555" name="Group 5">
            <a:extLst>
              <a:ext uri="{FF2B5EF4-FFF2-40B4-BE49-F238E27FC236}">
                <a16:creationId xmlns:a16="http://schemas.microsoft.com/office/drawing/2014/main" id="{081BC1A4-41BB-4707-8B6A-C54087B56703}"/>
              </a:ext>
            </a:extLst>
          </p:cNvPr>
          <p:cNvGrpSpPr>
            <a:grpSpLocks/>
          </p:cNvGrpSpPr>
          <p:nvPr/>
        </p:nvGrpSpPr>
        <p:grpSpPr bwMode="auto">
          <a:xfrm>
            <a:off x="457201" y="2030534"/>
            <a:ext cx="3696316" cy="2053509"/>
            <a:chOff x="2976" y="384"/>
            <a:chExt cx="2160" cy="1200"/>
          </a:xfrm>
        </p:grpSpPr>
        <p:pic>
          <p:nvPicPr>
            <p:cNvPr id="23562" name="Picture 6">
              <a:extLst>
                <a:ext uri="{FF2B5EF4-FFF2-40B4-BE49-F238E27FC236}">
                  <a16:creationId xmlns:a16="http://schemas.microsoft.com/office/drawing/2014/main" id="{39D105DB-0544-40D5-8215-9FCF829C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CCCCCC"/>
                </a:clrFrom>
                <a:clrTo>
                  <a:srgbClr val="CCCC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70" t="-5556" r="20000"/>
            <a:stretch>
              <a:fillRect/>
            </a:stretch>
          </p:blipFill>
          <p:spPr bwMode="auto">
            <a:xfrm>
              <a:off x="2976" y="672"/>
              <a:ext cx="2160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3" name="Text Box 7">
              <a:extLst>
                <a:ext uri="{FF2B5EF4-FFF2-40B4-BE49-F238E27FC236}">
                  <a16:creationId xmlns:a16="http://schemas.microsoft.com/office/drawing/2014/main" id="{B5797920-BADA-49FA-B7ED-6C3C57B9C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" y="384"/>
              <a:ext cx="120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dirty="0">
                  <a:solidFill>
                    <a:prstClr val="black"/>
                  </a:solidFill>
                  <a:latin typeface="Arial" panose="020B0604020202020204" pitchFamily="34" charset="0"/>
                  <a:cs typeface="+mn-cs"/>
                </a:rPr>
                <a:t>Input signal:</a:t>
              </a:r>
            </a:p>
          </p:txBody>
        </p:sp>
      </p:grpSp>
      <p:pic>
        <p:nvPicPr>
          <p:cNvPr id="265225" name="Picture 9">
            <a:extLst>
              <a:ext uri="{FF2B5EF4-FFF2-40B4-BE49-F238E27FC236}">
                <a16:creationId xmlns:a16="http://schemas.microsoft.com/office/drawing/2014/main" id="{E00D70BF-000C-421B-BF06-ADA1B47D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846" y="2454642"/>
            <a:ext cx="4211953" cy="176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26" name="Text Box 10">
            <a:extLst>
              <a:ext uri="{FF2B5EF4-FFF2-40B4-BE49-F238E27FC236}">
                <a16:creationId xmlns:a16="http://schemas.microsoft.com/office/drawing/2014/main" id="{742638A0-76C5-4F71-AA90-B4EF413C6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264" y="4290296"/>
            <a:ext cx="335861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5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x = 0:.05:5;  </a:t>
            </a:r>
            <a:r>
              <a:rPr lang="en-US" altLang="en-US" sz="15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plt.imshow</a:t>
            </a:r>
            <a:r>
              <a:rPr lang="en-US" altLang="en-US" sz="15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(sin((2.^x).*x))</a:t>
            </a:r>
          </a:p>
        </p:txBody>
      </p:sp>
      <p:sp>
        <p:nvSpPr>
          <p:cNvPr id="265227" name="Text Box 11">
            <a:extLst>
              <a:ext uri="{FF2B5EF4-FFF2-40B4-BE49-F238E27FC236}">
                <a16:creationId xmlns:a16="http://schemas.microsoft.com/office/drawing/2014/main" id="{87F523BE-AD03-4650-B3DD-7FB0B811E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013" y="2031120"/>
            <a:ext cx="2206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Plot as image:</a:t>
            </a:r>
          </a:p>
        </p:txBody>
      </p:sp>
      <p:sp>
        <p:nvSpPr>
          <p:cNvPr id="265231" name="Line 15">
            <a:extLst>
              <a:ext uri="{FF2B5EF4-FFF2-40B4-BE49-F238E27FC236}">
                <a16:creationId xmlns:a16="http://schemas.microsoft.com/office/drawing/2014/main" id="{E033CA0E-0F36-41FB-AC01-87F9428DE6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59262" y="1738365"/>
            <a:ext cx="180870" cy="78377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65232" name="Text Box 16">
            <a:extLst>
              <a:ext uri="{FF2B5EF4-FFF2-40B4-BE49-F238E27FC236}">
                <a16:creationId xmlns:a16="http://schemas.microsoft.com/office/drawing/2014/main" id="{C7D1D3FD-6A32-4A8A-BEE9-978EE651F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0515" y="671259"/>
            <a:ext cx="116966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5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Aliasing!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5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Not enough 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D13AF-3FB8-4F26-BF61-88E9DD3AC6C6}"/>
              </a:ext>
            </a:extLst>
          </p:cNvPr>
          <p:cNvSpPr txBox="1"/>
          <p:nvPr/>
        </p:nvSpPr>
        <p:spPr>
          <a:xfrm>
            <a:off x="628650" y="5062926"/>
            <a:ext cx="788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Aliasing: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When two signals become indistinguishable from one another due to sampling.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They are ‘aliases’ of one another.</a:t>
            </a: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F6C52CEE-7723-44B3-BC41-E970D399A5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6022" y="1686922"/>
            <a:ext cx="528406" cy="8452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9A925B52-8A8C-4F0E-AD4C-FE1DC5F2D6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7569" y="1717523"/>
            <a:ext cx="387728" cy="804614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24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26" grpId="0"/>
      <p:bldP spid="265227" grpId="0"/>
      <p:bldP spid="265232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7772400" cy="3200400"/>
          </a:xfrm>
        </p:spPr>
        <p:txBody>
          <a:bodyPr/>
          <a:lstStyle/>
          <a:p>
            <a:pPr eaLnBrk="1" hangingPunct="1"/>
            <a:r>
              <a:rPr lang="en-US" altLang="en-US" dirty="0"/>
              <a:t>Sub-sampling may be dangerous….</a:t>
            </a:r>
          </a:p>
          <a:p>
            <a:pPr eaLnBrk="1" hangingPunct="1"/>
            <a:r>
              <a:rPr lang="en-US" altLang="en-US" dirty="0"/>
              <a:t>Characteristic errors may appear: </a:t>
            </a:r>
          </a:p>
          <a:p>
            <a:pPr lvl="1" eaLnBrk="1" hangingPunct="1"/>
            <a:r>
              <a:rPr lang="en-US" altLang="en-US" dirty="0"/>
              <a:t>“car wheels rolling the wrong way in movies”</a:t>
            </a:r>
          </a:p>
          <a:p>
            <a:pPr lvl="1" eaLnBrk="1" hangingPunct="1"/>
            <a:r>
              <a:rPr lang="en-US" altLang="en-US" dirty="0"/>
              <a:t>“checkerboards disintegrate in graphics”</a:t>
            </a:r>
          </a:p>
          <a:p>
            <a:pPr lvl="1" eaLnBrk="1" hangingPunct="1"/>
            <a:r>
              <a:rPr lang="en-US" altLang="en-US" dirty="0"/>
              <a:t>“striped shirts look funny on color television”</a:t>
            </a:r>
          </a:p>
          <a:p>
            <a:pPr lvl="2" eaLnBrk="1" hangingPunct="1"/>
            <a:r>
              <a:rPr lang="en-US" altLang="en-US" dirty="0"/>
              <a:t>Moir</a:t>
            </a:r>
            <a:r>
              <a:rPr lang="en-US" dirty="0"/>
              <a:t>é</a:t>
            </a:r>
            <a:r>
              <a:rPr lang="en-US" altLang="en-US" dirty="0"/>
              <a:t> patterns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6934200" y="6583363"/>
            <a:ext cx="22098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Source: D. Forsyth; Wikipedia</a:t>
            </a:r>
          </a:p>
        </p:txBody>
      </p:sp>
      <p:sp>
        <p:nvSpPr>
          <p:cNvPr id="8499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Aliasing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464978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C22A-2E01-4A98-B631-4EAB0C430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Aliasing in Videos</a:t>
            </a:r>
          </a:p>
        </p:txBody>
      </p:sp>
      <p:pic>
        <p:nvPicPr>
          <p:cNvPr id="4" name="Aliasing_WheelsTurning">
            <a:hlinkClick r:id="" action="ppaction://media"/>
            <a:extLst>
              <a:ext uri="{FF2B5EF4-FFF2-40B4-BE49-F238E27FC236}">
                <a16:creationId xmlns:a16="http://schemas.microsoft.com/office/drawing/2014/main" id="{22E2BF65-5660-441B-A079-104C8EFBD3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61" end="376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462" y="2256949"/>
            <a:ext cx="3853815" cy="2890361"/>
          </a:xfrm>
          <a:prstGeom prst="rect">
            <a:avLst/>
          </a:prstGeom>
        </p:spPr>
      </p:pic>
      <p:pic>
        <p:nvPicPr>
          <p:cNvPr id="5" name="HelicopterAliasingRemoval">
            <a:hlinkClick r:id="" action="ppaction://media"/>
            <a:extLst>
              <a:ext uri="{FF2B5EF4-FFF2-40B4-BE49-F238E27FC236}">
                <a16:creationId xmlns:a16="http://schemas.microsoft.com/office/drawing/2014/main" id="{217E15DA-015A-4E3C-8E60-2463BB53C1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87239" y="2256948"/>
            <a:ext cx="3853815" cy="28903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16C61-F614-4380-9D35-2BBDEF2E241F}"/>
              </a:ext>
            </a:extLst>
          </p:cNvPr>
          <p:cNvSpPr txBox="1"/>
          <p:nvPr/>
        </p:nvSpPr>
        <p:spPr>
          <a:xfrm>
            <a:off x="30480" y="6492874"/>
            <a:ext cx="2855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cs typeface="+mn-cs"/>
              </a:rPr>
              <a:t>[YouTube; </a:t>
            </a:r>
            <a:r>
              <a:rPr lang="en-US" sz="1350" dirty="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  <a:cs typeface="+mn-cs"/>
              </a:rPr>
              <a:t>JoinBuzzirk</a:t>
            </a:r>
            <a:r>
              <a:rPr lang="en-US" sz="13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cs typeface="+mn-cs"/>
              </a:rPr>
              <a:t>; </a:t>
            </a:r>
            <a:r>
              <a:rPr lang="en-US" sz="1350" dirty="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  <a:cs typeface="+mn-cs"/>
              </a:rPr>
              <a:t>phrancque</a:t>
            </a:r>
            <a:r>
              <a:rPr lang="en-US" sz="13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853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3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and Moir</a:t>
            </a:r>
            <a:r>
              <a:rPr lang="fr-FR" dirty="0"/>
              <a:t>é</a:t>
            </a:r>
            <a:r>
              <a:rPr lang="en-US" dirty="0"/>
              <a:t> patterns</a:t>
            </a:r>
          </a:p>
        </p:txBody>
      </p:sp>
      <p:pic>
        <p:nvPicPr>
          <p:cNvPr id="4" name="P110015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828800"/>
            <a:ext cx="6553200" cy="3686175"/>
          </a:xfrm>
        </p:spPr>
      </p:pic>
      <p:sp>
        <p:nvSpPr>
          <p:cNvPr id="5" name="TextBox 4"/>
          <p:cNvSpPr txBox="1"/>
          <p:nvPr/>
        </p:nvSpPr>
        <p:spPr>
          <a:xfrm>
            <a:off x="838200" y="6429375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Gong 96, 1932, Claude </a:t>
            </a:r>
            <a:r>
              <a:rPr lang="en-US" dirty="0" err="1"/>
              <a:t>Tousignant</a:t>
            </a:r>
            <a:r>
              <a:rPr lang="en-US" dirty="0"/>
              <a:t>,</a:t>
            </a:r>
            <a:r>
              <a:rPr lang="fr-FR" dirty="0"/>
              <a:t> Musée des Beaux-Arts de Montréal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86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C:\Users\hays\Desktop\143 Computer Vision\slides\07\color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52400"/>
            <a:ext cx="61722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151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49D2-54CA-4043-B66B-05446FBF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Severe Moiré pattern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4DB68F1-F92F-428B-AF83-CA68F010B24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48.67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243013"/>
            <a:ext cx="8229600" cy="4630737"/>
          </a:xfrm>
        </p:spPr>
      </p:pic>
    </p:spTree>
    <p:extLst>
      <p:ext uri="{BB962C8B-B14F-4D97-AF65-F5344CB8AC3E}">
        <p14:creationId xmlns:p14="http://schemas.microsoft.com/office/powerpoint/2010/main" val="157810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ays\Desktop\143 Computer Vision\slides\07\Q2NMx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663" y="76200"/>
            <a:ext cx="62484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1143000" y="6550025"/>
            <a:ext cx="6689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http://blogs.discovermagazine.com/badastronomy/2009/06/24/the-blue-and-the-green/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654299" y="6324600"/>
            <a:ext cx="3667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The blue and green colors are actually the same</a:t>
            </a:r>
          </a:p>
        </p:txBody>
      </p:sp>
    </p:spTree>
    <p:extLst>
      <p:ext uri="{BB962C8B-B14F-4D97-AF65-F5344CB8AC3E}">
        <p14:creationId xmlns:p14="http://schemas.microsoft.com/office/powerpoint/2010/main" val="36590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>
              <a:defRPr/>
            </a:pPr>
            <a:endParaRPr lang="en-US" sz="4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When sampling a signal at discrete intervals, the sampling frequency must be </a:t>
            </a:r>
            <a:r>
              <a:rPr lang="en-US" altLang="en-US" sz="2800" dirty="0">
                <a:sym typeface="Symbol" panose="05050102010706020507" pitchFamily="18" charset="2"/>
              </a:rPr>
              <a:t></a:t>
            </a:r>
            <a:r>
              <a:rPr lang="en-US" altLang="en-US" sz="2800" dirty="0"/>
              <a:t> 2 </a:t>
            </a:r>
            <a:r>
              <a:rPr lang="en-US" altLang="en-US" sz="2800" dirty="0">
                <a:sym typeface="Symbol" panose="05050102010706020507" pitchFamily="18" charset="2"/>
              </a:rPr>
              <a:t> </a:t>
            </a:r>
            <a:r>
              <a:rPr lang="en-US" altLang="en-US" sz="2800" dirty="0" err="1">
                <a:sym typeface="Symbol" panose="05050102010706020507" pitchFamily="18" charset="2"/>
              </a:rPr>
              <a:t>f</a:t>
            </a:r>
            <a:r>
              <a:rPr lang="en-US" altLang="en-US" sz="2800" baseline="-25000" dirty="0" err="1">
                <a:sym typeface="Symbol" panose="05050102010706020507" pitchFamily="18" charset="2"/>
              </a:rPr>
              <a:t>max</a:t>
            </a:r>
            <a:endParaRPr lang="en-US" altLang="en-US" sz="28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 sz="2800" dirty="0" err="1">
                <a:sym typeface="Symbol" panose="05050102010706020507" pitchFamily="18" charset="2"/>
              </a:rPr>
              <a:t>f</a:t>
            </a:r>
            <a:r>
              <a:rPr lang="en-US" altLang="en-US" sz="2800" baseline="-25000" dirty="0" err="1"/>
              <a:t>max</a:t>
            </a:r>
            <a:r>
              <a:rPr lang="en-US" altLang="en-US" sz="2800" dirty="0"/>
              <a:t> = max frequency of the input signal</a:t>
            </a:r>
          </a:p>
          <a:p>
            <a:pPr eaLnBrk="1" hangingPunct="1"/>
            <a:r>
              <a:rPr lang="en-US" altLang="en-US" sz="2800" dirty="0"/>
              <a:t>This allows us to reconstruct the original perfectly from the sampled version</a:t>
            </a:r>
          </a:p>
        </p:txBody>
      </p:sp>
      <p:pic>
        <p:nvPicPr>
          <p:cNvPr id="91140" name="Picture 5" descr="sine-sample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60960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6" descr="sine-sample-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5180013"/>
            <a:ext cx="5913438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2" name="Text Box 7"/>
          <p:cNvSpPr txBox="1">
            <a:spLocks noChangeArrowheads="1"/>
          </p:cNvSpPr>
          <p:nvPr/>
        </p:nvSpPr>
        <p:spPr bwMode="auto">
          <a:xfrm>
            <a:off x="7604125" y="4533900"/>
            <a:ext cx="72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good</a:t>
            </a:r>
          </a:p>
        </p:txBody>
      </p:sp>
      <p:sp>
        <p:nvSpPr>
          <p:cNvPr id="91143" name="Text Box 8"/>
          <p:cNvSpPr txBox="1">
            <a:spLocks noChangeArrowheads="1"/>
          </p:cNvSpPr>
          <p:nvPr/>
        </p:nvSpPr>
        <p:spPr bwMode="auto">
          <a:xfrm>
            <a:off x="7620000" y="6034088"/>
            <a:ext cx="584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bad</a:t>
            </a:r>
          </a:p>
        </p:txBody>
      </p:sp>
      <p:sp>
        <p:nvSpPr>
          <p:cNvPr id="91144" name="Oval 7"/>
          <p:cNvSpPr>
            <a:spLocks noChangeArrowheads="1"/>
          </p:cNvSpPr>
          <p:nvPr/>
        </p:nvSpPr>
        <p:spPr bwMode="auto">
          <a:xfrm>
            <a:off x="15240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5" name="Oval 8"/>
          <p:cNvSpPr>
            <a:spLocks noChangeArrowheads="1"/>
          </p:cNvSpPr>
          <p:nvPr/>
        </p:nvSpPr>
        <p:spPr bwMode="auto">
          <a:xfrm>
            <a:off x="17526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6" name="Oval 9"/>
          <p:cNvSpPr>
            <a:spLocks noChangeArrowheads="1"/>
          </p:cNvSpPr>
          <p:nvPr/>
        </p:nvSpPr>
        <p:spPr bwMode="auto">
          <a:xfrm>
            <a:off x="1905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7" name="Oval 10"/>
          <p:cNvSpPr>
            <a:spLocks noChangeArrowheads="1"/>
          </p:cNvSpPr>
          <p:nvPr/>
        </p:nvSpPr>
        <p:spPr bwMode="auto">
          <a:xfrm>
            <a:off x="2286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91148" name="Oval 11"/>
          <p:cNvSpPr>
            <a:spLocks noChangeArrowheads="1"/>
          </p:cNvSpPr>
          <p:nvPr/>
        </p:nvSpPr>
        <p:spPr bwMode="auto">
          <a:xfrm>
            <a:off x="23622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9" name="Oval 12"/>
          <p:cNvSpPr>
            <a:spLocks noChangeArrowheads="1"/>
          </p:cNvSpPr>
          <p:nvPr/>
        </p:nvSpPr>
        <p:spPr bwMode="auto">
          <a:xfrm>
            <a:off x="25908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0" name="Oval 13"/>
          <p:cNvSpPr>
            <a:spLocks noChangeArrowheads="1"/>
          </p:cNvSpPr>
          <p:nvPr/>
        </p:nvSpPr>
        <p:spPr bwMode="auto">
          <a:xfrm>
            <a:off x="27432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1" name="Oval 14"/>
          <p:cNvSpPr>
            <a:spLocks noChangeArrowheads="1"/>
          </p:cNvSpPr>
          <p:nvPr/>
        </p:nvSpPr>
        <p:spPr bwMode="auto">
          <a:xfrm>
            <a:off x="28956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2" name="Oval 15"/>
          <p:cNvSpPr>
            <a:spLocks noChangeArrowheads="1"/>
          </p:cNvSpPr>
          <p:nvPr/>
        </p:nvSpPr>
        <p:spPr bwMode="auto">
          <a:xfrm>
            <a:off x="20574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3" name="Oval 16"/>
          <p:cNvSpPr>
            <a:spLocks noChangeArrowheads="1"/>
          </p:cNvSpPr>
          <p:nvPr/>
        </p:nvSpPr>
        <p:spPr bwMode="auto">
          <a:xfrm>
            <a:off x="31242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4" name="Oval 17"/>
          <p:cNvSpPr>
            <a:spLocks noChangeArrowheads="1"/>
          </p:cNvSpPr>
          <p:nvPr/>
        </p:nvSpPr>
        <p:spPr bwMode="auto">
          <a:xfrm>
            <a:off x="35814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5" name="Oval 18"/>
          <p:cNvSpPr>
            <a:spLocks noChangeArrowheads="1"/>
          </p:cNvSpPr>
          <p:nvPr/>
        </p:nvSpPr>
        <p:spPr bwMode="auto">
          <a:xfrm>
            <a:off x="38100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6" name="Oval 19"/>
          <p:cNvSpPr>
            <a:spLocks noChangeArrowheads="1"/>
          </p:cNvSpPr>
          <p:nvPr/>
        </p:nvSpPr>
        <p:spPr bwMode="auto">
          <a:xfrm>
            <a:off x="39624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7" name="Oval 20"/>
          <p:cNvSpPr>
            <a:spLocks noChangeArrowheads="1"/>
          </p:cNvSpPr>
          <p:nvPr/>
        </p:nvSpPr>
        <p:spPr bwMode="auto">
          <a:xfrm>
            <a:off x="42672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91158" name="Oval 21"/>
          <p:cNvSpPr>
            <a:spLocks noChangeArrowheads="1"/>
          </p:cNvSpPr>
          <p:nvPr/>
        </p:nvSpPr>
        <p:spPr bwMode="auto">
          <a:xfrm>
            <a:off x="44196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9" name="Oval 22"/>
          <p:cNvSpPr>
            <a:spLocks noChangeArrowheads="1"/>
          </p:cNvSpPr>
          <p:nvPr/>
        </p:nvSpPr>
        <p:spPr bwMode="auto">
          <a:xfrm>
            <a:off x="45720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0" name="Oval 23"/>
          <p:cNvSpPr>
            <a:spLocks noChangeArrowheads="1"/>
          </p:cNvSpPr>
          <p:nvPr/>
        </p:nvSpPr>
        <p:spPr bwMode="auto">
          <a:xfrm>
            <a:off x="48006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1" name="Oval 24"/>
          <p:cNvSpPr>
            <a:spLocks noChangeArrowheads="1"/>
          </p:cNvSpPr>
          <p:nvPr/>
        </p:nvSpPr>
        <p:spPr bwMode="auto">
          <a:xfrm>
            <a:off x="4953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2" name="Oval 25"/>
          <p:cNvSpPr>
            <a:spLocks noChangeArrowheads="1"/>
          </p:cNvSpPr>
          <p:nvPr/>
        </p:nvSpPr>
        <p:spPr bwMode="auto">
          <a:xfrm>
            <a:off x="4038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3" name="Oval 26"/>
          <p:cNvSpPr>
            <a:spLocks noChangeArrowheads="1"/>
          </p:cNvSpPr>
          <p:nvPr/>
        </p:nvSpPr>
        <p:spPr bwMode="auto">
          <a:xfrm>
            <a:off x="5181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4" name="Oval 27"/>
          <p:cNvSpPr>
            <a:spLocks noChangeArrowheads="1"/>
          </p:cNvSpPr>
          <p:nvPr/>
        </p:nvSpPr>
        <p:spPr bwMode="auto">
          <a:xfrm>
            <a:off x="55626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5" name="Oval 28"/>
          <p:cNvSpPr>
            <a:spLocks noChangeArrowheads="1"/>
          </p:cNvSpPr>
          <p:nvPr/>
        </p:nvSpPr>
        <p:spPr bwMode="auto">
          <a:xfrm>
            <a:off x="57912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6" name="Oval 29"/>
          <p:cNvSpPr>
            <a:spLocks noChangeArrowheads="1"/>
          </p:cNvSpPr>
          <p:nvPr/>
        </p:nvSpPr>
        <p:spPr bwMode="auto">
          <a:xfrm>
            <a:off x="59436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7" name="Oval 30"/>
          <p:cNvSpPr>
            <a:spLocks noChangeArrowheads="1"/>
          </p:cNvSpPr>
          <p:nvPr/>
        </p:nvSpPr>
        <p:spPr bwMode="auto">
          <a:xfrm>
            <a:off x="62484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91168" name="Oval 31"/>
          <p:cNvSpPr>
            <a:spLocks noChangeArrowheads="1"/>
          </p:cNvSpPr>
          <p:nvPr/>
        </p:nvSpPr>
        <p:spPr bwMode="auto">
          <a:xfrm>
            <a:off x="64008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9" name="Oval 32"/>
          <p:cNvSpPr>
            <a:spLocks noChangeArrowheads="1"/>
          </p:cNvSpPr>
          <p:nvPr/>
        </p:nvSpPr>
        <p:spPr bwMode="auto">
          <a:xfrm>
            <a:off x="65532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0" name="Oval 33"/>
          <p:cNvSpPr>
            <a:spLocks noChangeArrowheads="1"/>
          </p:cNvSpPr>
          <p:nvPr/>
        </p:nvSpPr>
        <p:spPr bwMode="auto">
          <a:xfrm>
            <a:off x="67818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1" name="Oval 34"/>
          <p:cNvSpPr>
            <a:spLocks noChangeArrowheads="1"/>
          </p:cNvSpPr>
          <p:nvPr/>
        </p:nvSpPr>
        <p:spPr bwMode="auto">
          <a:xfrm>
            <a:off x="69342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2" name="Oval 35"/>
          <p:cNvSpPr>
            <a:spLocks noChangeArrowheads="1"/>
          </p:cNvSpPr>
          <p:nvPr/>
        </p:nvSpPr>
        <p:spPr bwMode="auto">
          <a:xfrm>
            <a:off x="60960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3" name="Oval 36"/>
          <p:cNvSpPr>
            <a:spLocks noChangeArrowheads="1"/>
          </p:cNvSpPr>
          <p:nvPr/>
        </p:nvSpPr>
        <p:spPr bwMode="auto">
          <a:xfrm>
            <a:off x="7086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4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Nyquist-Shannon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985613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Anti-aliasing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How would you deal with aliasing?</a:t>
            </a:r>
            <a:endParaRPr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27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Slide credits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379828" y="2034146"/>
            <a:ext cx="8384345" cy="278970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Most of these slides were adapted directly from:</a:t>
            </a:r>
          </a:p>
          <a:p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Kris </a:t>
            </a:r>
            <a:r>
              <a:rPr lang="en-US" sz="1800" dirty="0" err="1"/>
              <a:t>Kitani</a:t>
            </a:r>
            <a:r>
              <a:rPr lang="en-US" sz="1800" dirty="0"/>
              <a:t> (15-463, Fall 2016).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Some slides were inspired or taken from:</a:t>
            </a:r>
          </a:p>
          <a:p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 err="1"/>
              <a:t>Fredo</a:t>
            </a:r>
            <a:r>
              <a:rPr lang="en-US" sz="1800" dirty="0"/>
              <a:t> Durand (MIT).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Bernd </a:t>
            </a:r>
            <a:r>
              <a:rPr lang="en-US" sz="1800" dirty="0" err="1"/>
              <a:t>Girod</a:t>
            </a:r>
            <a:r>
              <a:rPr lang="en-US" sz="1800" dirty="0"/>
              <a:t> (Stanford University).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James Hays (Georgia Tech).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Steve </a:t>
            </a:r>
            <a:r>
              <a:rPr lang="en-US" sz="1800" dirty="0" err="1"/>
              <a:t>Marschner</a:t>
            </a:r>
            <a:r>
              <a:rPr lang="en-US" sz="1800" dirty="0"/>
              <a:t> (Cornell University).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Steve Seitz (University of Washington).</a:t>
            </a:r>
          </a:p>
        </p:txBody>
      </p:sp>
    </p:spTree>
    <p:extLst>
      <p:ext uri="{BB962C8B-B14F-4D97-AF65-F5344CB8AC3E}">
        <p14:creationId xmlns:p14="http://schemas.microsoft.com/office/powerpoint/2010/main" val="42903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Anti-aliasing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How would you deal with aliasing?</a:t>
            </a:r>
            <a:endParaRPr i="0" dirty="0">
              <a:latin typeface="+mj-lt"/>
            </a:endParaRPr>
          </a:p>
        </p:txBody>
      </p:sp>
      <p:sp>
        <p:nvSpPr>
          <p:cNvPr id="4" name="‘throw away even rows and columns’"/>
          <p:cNvSpPr txBox="1"/>
          <p:nvPr/>
        </p:nvSpPr>
        <p:spPr>
          <a:xfrm>
            <a:off x="341991" y="2628406"/>
            <a:ext cx="8195834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Approach 1: Oversample the signal</a:t>
            </a:r>
          </a:p>
        </p:txBody>
      </p:sp>
    </p:spTree>
    <p:extLst>
      <p:ext uri="{BB962C8B-B14F-4D97-AF65-F5344CB8AC3E}">
        <p14:creationId xmlns:p14="http://schemas.microsoft.com/office/powerpoint/2010/main" val="123613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Anti-aliasing in textures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1103154" y="5411417"/>
            <a:ext cx="3420044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i="0" dirty="0">
                <a:latin typeface="+mj-lt"/>
              </a:rPr>
              <a:t>aliasing artifacts</a:t>
            </a:r>
            <a:endParaRPr i="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5"/>
          <a:stretch/>
        </p:blipFill>
        <p:spPr>
          <a:xfrm>
            <a:off x="1103153" y="1851422"/>
            <a:ext cx="6937694" cy="3467381"/>
          </a:xfrm>
          <a:prstGeom prst="rect">
            <a:avLst/>
          </a:prstGeom>
        </p:spPr>
      </p:pic>
      <p:sp>
        <p:nvSpPr>
          <p:cNvPr id="18" name="‘throw away even rows and columns’"/>
          <p:cNvSpPr txBox="1"/>
          <p:nvPr/>
        </p:nvSpPr>
        <p:spPr>
          <a:xfrm>
            <a:off x="4620803" y="5411417"/>
            <a:ext cx="3420044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i="0" dirty="0">
                <a:latin typeface="+mj-lt"/>
              </a:rPr>
              <a:t>anti-aliasing by oversampling</a:t>
            </a:r>
            <a:endParaRPr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902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Anti-aliasing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385226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How would you deal with aliasing?</a:t>
            </a:r>
            <a:endParaRPr i="0" dirty="0">
              <a:latin typeface="+mj-lt"/>
            </a:endParaRPr>
          </a:p>
        </p:txBody>
      </p:sp>
      <p:sp>
        <p:nvSpPr>
          <p:cNvPr id="4" name="‘throw away even rows and columns’"/>
          <p:cNvSpPr txBox="1"/>
          <p:nvPr/>
        </p:nvSpPr>
        <p:spPr>
          <a:xfrm>
            <a:off x="341991" y="2628406"/>
            <a:ext cx="8195834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Approach 1: Oversample the signal</a:t>
            </a:r>
          </a:p>
        </p:txBody>
      </p:sp>
      <p:sp>
        <p:nvSpPr>
          <p:cNvPr id="5" name="‘throw away even rows and columns’"/>
          <p:cNvSpPr txBox="1"/>
          <p:nvPr/>
        </p:nvSpPr>
        <p:spPr>
          <a:xfrm>
            <a:off x="341991" y="3693733"/>
            <a:ext cx="8195834" cy="84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Approach 2: Smooth the signal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Remove some of the detail effects that cause aliasing.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Lose information, but better than aliasing artifacts.</a:t>
            </a:r>
            <a:endParaRPr dirty="0">
              <a:latin typeface="+mj-lt"/>
            </a:endParaRPr>
          </a:p>
        </p:txBody>
      </p:sp>
      <p:sp>
        <p:nvSpPr>
          <p:cNvPr id="6" name="‘throw away even rows and columns’"/>
          <p:cNvSpPr txBox="1"/>
          <p:nvPr/>
        </p:nvSpPr>
        <p:spPr>
          <a:xfrm>
            <a:off x="341991" y="5036059"/>
            <a:ext cx="8195834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How would you smooth a signal?</a:t>
            </a:r>
            <a:endParaRPr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278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elete even rows"/>
          <p:cNvSpPr txBox="1"/>
          <p:nvPr/>
        </p:nvSpPr>
        <p:spPr>
          <a:xfrm>
            <a:off x="2790320" y="3151144"/>
            <a:ext cx="1953160" cy="84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dirty="0">
                <a:latin typeface="+mj-lt"/>
              </a:rPr>
              <a:t>Gaussian filter</a:t>
            </a:r>
          </a:p>
          <a:p>
            <a:pPr algn="ctr"/>
            <a:r>
              <a:rPr dirty="0">
                <a:latin typeface="+mj-lt"/>
              </a:rPr>
              <a:t>delete even rows</a:t>
            </a:r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delete even columns</a:t>
            </a:r>
            <a:endParaRPr dirty="0">
              <a:latin typeface="+mj-lt"/>
            </a:endParaRPr>
          </a:p>
        </p:txBody>
      </p:sp>
      <p:sp>
        <p:nvSpPr>
          <p:cNvPr id="134" name="1/2"/>
          <p:cNvSpPr txBox="1"/>
          <p:nvPr/>
        </p:nvSpPr>
        <p:spPr>
          <a:xfrm>
            <a:off x="1276971" y="5293207"/>
            <a:ext cx="33515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1/2</a:t>
            </a:r>
          </a:p>
        </p:txBody>
      </p:sp>
      <p:sp>
        <p:nvSpPr>
          <p:cNvPr id="135" name="1/4"/>
          <p:cNvSpPr txBox="1"/>
          <p:nvPr/>
        </p:nvSpPr>
        <p:spPr>
          <a:xfrm>
            <a:off x="5296599" y="4484659"/>
            <a:ext cx="33515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1/4</a:t>
            </a:r>
          </a:p>
        </p:txBody>
      </p:sp>
      <p:sp>
        <p:nvSpPr>
          <p:cNvPr id="136" name="1/8"/>
          <p:cNvSpPr txBox="1"/>
          <p:nvPr/>
        </p:nvSpPr>
        <p:spPr>
          <a:xfrm>
            <a:off x="8376110" y="4029182"/>
            <a:ext cx="33515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1/8</a:t>
            </a:r>
          </a:p>
        </p:txBody>
      </p:sp>
      <p:sp>
        <p:nvSpPr>
          <p:cNvPr id="137" name="‘throw away even rows and columns’"/>
          <p:cNvSpPr txBox="1"/>
          <p:nvPr/>
        </p:nvSpPr>
        <p:spPr>
          <a:xfrm>
            <a:off x="2907963" y="1783608"/>
            <a:ext cx="5216468" cy="565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Apply a smoothing filter first, then t</a:t>
            </a:r>
            <a:r>
              <a:rPr i="0" dirty="0">
                <a:latin typeface="+mj-lt"/>
              </a:rPr>
              <a:t>hrow away </a:t>
            </a:r>
            <a:r>
              <a:rPr lang="en-US" i="0" dirty="0">
                <a:latin typeface="+mj-lt"/>
              </a:rPr>
              <a:t>half the</a:t>
            </a:r>
            <a:r>
              <a:rPr i="0" dirty="0">
                <a:latin typeface="+mj-lt"/>
              </a:rPr>
              <a:t> rows and columns</a:t>
            </a:r>
          </a:p>
        </p:txBody>
      </p:sp>
      <p:sp>
        <p:nvSpPr>
          <p:cNvPr id="15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Better image </a:t>
            </a:r>
            <a:r>
              <a:rPr lang="en-US" dirty="0" err="1"/>
              <a:t>downsampling</a:t>
            </a:r>
            <a:endParaRPr dirty="0"/>
          </a:p>
        </p:txBody>
      </p:sp>
      <p:sp>
        <p:nvSpPr>
          <p:cNvPr id="16" name="delete even rows"/>
          <p:cNvSpPr txBox="1"/>
          <p:nvPr/>
        </p:nvSpPr>
        <p:spPr>
          <a:xfrm>
            <a:off x="6184874" y="3151144"/>
            <a:ext cx="1953160" cy="84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dirty="0">
                <a:latin typeface="+mj-lt"/>
              </a:rPr>
              <a:t>Gaussian filter</a:t>
            </a:r>
          </a:p>
          <a:p>
            <a:pPr algn="ctr"/>
            <a:r>
              <a:rPr dirty="0">
                <a:latin typeface="+mj-lt"/>
              </a:rPr>
              <a:t>delete even rows</a:t>
            </a:r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delete even columns</a:t>
            </a:r>
            <a:endParaRPr dirty="0">
              <a:latin typeface="+mj-lt"/>
            </a:endParaRPr>
          </a:p>
        </p:txBody>
      </p:sp>
      <p:pic>
        <p:nvPicPr>
          <p:cNvPr id="27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843" y="3157261"/>
            <a:ext cx="634817" cy="836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94" y="2747212"/>
            <a:ext cx="1254157" cy="1650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90" y="1922108"/>
            <a:ext cx="2510315" cy="3300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648699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1/2"/>
          <p:cNvSpPr txBox="1"/>
          <p:nvPr/>
        </p:nvSpPr>
        <p:spPr>
          <a:xfrm>
            <a:off x="1514394" y="4984671"/>
            <a:ext cx="33515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1/2</a:t>
            </a:r>
          </a:p>
        </p:txBody>
      </p:sp>
      <p:sp>
        <p:nvSpPr>
          <p:cNvPr id="145" name="1/4 scaled by 2"/>
          <p:cNvSpPr txBox="1"/>
          <p:nvPr/>
        </p:nvSpPr>
        <p:spPr>
          <a:xfrm>
            <a:off x="3915636" y="4984671"/>
            <a:ext cx="1312729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1/4 </a:t>
            </a:r>
            <a:r>
              <a:rPr lang="en-US" dirty="0">
                <a:latin typeface="+mj-lt"/>
              </a:rPr>
              <a:t>(2x zoom)</a:t>
            </a:r>
            <a:endParaRPr dirty="0">
              <a:latin typeface="+mj-lt"/>
            </a:endParaRPr>
          </a:p>
        </p:txBody>
      </p:sp>
      <p:sp>
        <p:nvSpPr>
          <p:cNvPr id="146" name="1/4 scaled by 4"/>
          <p:cNvSpPr txBox="1"/>
          <p:nvPr/>
        </p:nvSpPr>
        <p:spPr>
          <a:xfrm>
            <a:off x="6803264" y="4984671"/>
            <a:ext cx="1312729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</a:t>
            </a:r>
            <a:r>
              <a:rPr lang="en-US" dirty="0">
                <a:latin typeface="+mj-lt"/>
              </a:rPr>
              <a:t>8</a:t>
            </a:r>
            <a:r>
              <a:rPr dirty="0">
                <a:latin typeface="+mj-lt"/>
              </a:rPr>
              <a:t> </a:t>
            </a:r>
            <a:r>
              <a:rPr lang="en-US" dirty="0">
                <a:latin typeface="+mj-lt"/>
              </a:rPr>
              <a:t>(4x zoom)</a:t>
            </a:r>
            <a:endParaRPr dirty="0">
              <a:latin typeface="+mj-lt"/>
            </a:endParaRPr>
          </a:p>
        </p:txBody>
      </p:sp>
      <p:sp>
        <p:nvSpPr>
          <p:cNvPr id="10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Better image </a:t>
            </a:r>
            <a:r>
              <a:rPr lang="en-US" dirty="0" err="1"/>
              <a:t>downsampling</a:t>
            </a:r>
            <a:endParaRPr dirty="0"/>
          </a:p>
        </p:txBody>
      </p:sp>
      <p:pic>
        <p:nvPicPr>
          <p:cNvPr id="15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865" y="1851422"/>
            <a:ext cx="2321526" cy="3058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202" y="1851422"/>
            <a:ext cx="2335597" cy="3073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07" y="1851422"/>
            <a:ext cx="2326327" cy="30585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630596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08" y="1851423"/>
            <a:ext cx="2326327" cy="3058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202" y="1851423"/>
            <a:ext cx="2335596" cy="3058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867" y="1851423"/>
            <a:ext cx="2321525" cy="305851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1/2"/>
          <p:cNvSpPr txBox="1"/>
          <p:nvPr/>
        </p:nvSpPr>
        <p:spPr>
          <a:xfrm>
            <a:off x="1514394" y="4984671"/>
            <a:ext cx="335152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1/2</a:t>
            </a:r>
          </a:p>
        </p:txBody>
      </p:sp>
      <p:sp>
        <p:nvSpPr>
          <p:cNvPr id="145" name="1/4 scaled by 2"/>
          <p:cNvSpPr txBox="1"/>
          <p:nvPr/>
        </p:nvSpPr>
        <p:spPr>
          <a:xfrm>
            <a:off x="3915636" y="4984671"/>
            <a:ext cx="1312729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1/4 </a:t>
            </a:r>
            <a:r>
              <a:rPr lang="en-US" dirty="0">
                <a:latin typeface="+mj-lt"/>
              </a:rPr>
              <a:t>(2x zoom)</a:t>
            </a:r>
            <a:endParaRPr dirty="0">
              <a:latin typeface="+mj-lt"/>
            </a:endParaRPr>
          </a:p>
        </p:txBody>
      </p:sp>
      <p:sp>
        <p:nvSpPr>
          <p:cNvPr id="146" name="1/4 scaled by 4"/>
          <p:cNvSpPr txBox="1"/>
          <p:nvPr/>
        </p:nvSpPr>
        <p:spPr>
          <a:xfrm>
            <a:off x="6803264" y="4984671"/>
            <a:ext cx="1312729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dirty="0">
                <a:latin typeface="+mj-lt"/>
              </a:rPr>
              <a:t>1/</a:t>
            </a:r>
            <a:r>
              <a:rPr lang="en-US" dirty="0">
                <a:latin typeface="+mj-lt"/>
              </a:rPr>
              <a:t>8</a:t>
            </a:r>
            <a:r>
              <a:rPr dirty="0">
                <a:latin typeface="+mj-lt"/>
              </a:rPr>
              <a:t> </a:t>
            </a:r>
            <a:r>
              <a:rPr lang="en-US" dirty="0">
                <a:latin typeface="+mj-lt"/>
              </a:rPr>
              <a:t>(4x zoom)</a:t>
            </a:r>
            <a:endParaRPr dirty="0">
              <a:latin typeface="+mj-lt"/>
            </a:endParaRPr>
          </a:p>
        </p:txBody>
      </p:sp>
      <p:sp>
        <p:nvSpPr>
          <p:cNvPr id="10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Naïve image </a:t>
            </a:r>
            <a:r>
              <a:rPr lang="en-US" dirty="0" err="1"/>
              <a:t>downsampling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99993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Anti-aliasing</a:t>
            </a:r>
            <a:endParaRPr dirty="0"/>
          </a:p>
        </p:txBody>
      </p:sp>
      <p:sp>
        <p:nvSpPr>
          <p:cNvPr id="17" name="‘throw away even rows and columns’"/>
          <p:cNvSpPr txBox="1"/>
          <p:nvPr/>
        </p:nvSpPr>
        <p:spPr>
          <a:xfrm>
            <a:off x="341992" y="1859128"/>
            <a:ext cx="7641029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Question 1: How much smoothing do I need to do to avoid aliasing?</a:t>
            </a:r>
            <a:endParaRPr i="0" dirty="0">
              <a:latin typeface="+mj-lt"/>
            </a:endParaRPr>
          </a:p>
        </p:txBody>
      </p:sp>
      <p:sp>
        <p:nvSpPr>
          <p:cNvPr id="7" name="‘throw away even rows and columns’"/>
          <p:cNvSpPr txBox="1"/>
          <p:nvPr/>
        </p:nvSpPr>
        <p:spPr>
          <a:xfrm>
            <a:off x="341992" y="2420353"/>
            <a:ext cx="6939818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Question 2: How many samples do I need to take to avoid aliasing?</a:t>
            </a:r>
            <a:endParaRPr i="0" dirty="0">
              <a:latin typeface="+mj-lt"/>
            </a:endParaRPr>
          </a:p>
        </p:txBody>
      </p:sp>
      <p:sp>
        <p:nvSpPr>
          <p:cNvPr id="8" name="‘throw away even rows and columns’"/>
          <p:cNvSpPr txBox="1"/>
          <p:nvPr/>
        </p:nvSpPr>
        <p:spPr>
          <a:xfrm>
            <a:off x="1541312" y="4152832"/>
            <a:ext cx="6061377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endParaRPr i="0" dirty="0">
              <a:latin typeface="+mj-lt"/>
            </a:endParaRPr>
          </a:p>
        </p:txBody>
      </p:sp>
      <p:sp>
        <p:nvSpPr>
          <p:cNvPr id="10" name="‘throw away even rows and columns’"/>
          <p:cNvSpPr txBox="1"/>
          <p:nvPr/>
        </p:nvSpPr>
        <p:spPr>
          <a:xfrm>
            <a:off x="341992" y="2981579"/>
            <a:ext cx="7641029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618" tIns="5618" rIns="5618" bIns="5618" anchor="ctr">
            <a:spAutoFit/>
          </a:bodyPr>
          <a:lstStyle>
            <a:lvl1pPr defTabSz="436880">
              <a:defRPr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i="0" dirty="0">
                <a:latin typeface="+mj-lt"/>
              </a:rPr>
              <a:t>Answer to both: Enough to reach the Nyquist limit.</a:t>
            </a:r>
            <a:endParaRPr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84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fix aliasing?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  <a:defRPr/>
            </a:pPr>
            <a:endParaRPr lang="en-US" dirty="0"/>
          </a:p>
          <a:p>
            <a:pPr marL="457200" indent="-457200" eaLnBrk="1" hangingPunct="1">
              <a:buFontTx/>
              <a:buNone/>
              <a:defRPr/>
            </a:pPr>
            <a:r>
              <a:rPr lang="en-US" dirty="0"/>
              <a:t>Solutions?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9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Better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  <a:defRPr/>
            </a:pPr>
            <a:endParaRPr lang="en-US" dirty="0"/>
          </a:p>
          <a:p>
            <a:pPr marL="457200" indent="-457200" eaLnBrk="1" hangingPunct="1">
              <a:buFontTx/>
              <a:buNone/>
              <a:defRPr/>
            </a:pPr>
            <a:r>
              <a:rPr lang="en-US" dirty="0"/>
              <a:t>Solutions:</a:t>
            </a:r>
          </a:p>
          <a:p>
            <a:pPr marL="457200" indent="-457200" eaLnBrk="1" hangingPunct="1">
              <a:buFont typeface="Arial" charset="0"/>
              <a:buChar char="•"/>
              <a:defRPr/>
            </a:pPr>
            <a:r>
              <a:rPr lang="en-US" dirty="0"/>
              <a:t>Sample more often</a:t>
            </a:r>
          </a:p>
          <a:p>
            <a:pPr marL="0" indent="0" eaLnBrk="1" hangingPunct="1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Anti-aliasing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eaLnBrk="1" hangingPunct="1">
              <a:buFontTx/>
              <a:buNone/>
              <a:defRPr/>
            </a:pPr>
            <a:endParaRPr lang="en-US" dirty="0"/>
          </a:p>
          <a:p>
            <a:pPr marL="457200" indent="-457200" eaLnBrk="1" hangingPunct="1">
              <a:buFontTx/>
              <a:buNone/>
              <a:defRPr/>
            </a:pPr>
            <a:r>
              <a:rPr lang="en-US" dirty="0"/>
              <a:t>Solutions:</a:t>
            </a:r>
          </a:p>
          <a:p>
            <a:pPr marL="457200" indent="-457200" eaLnBrk="1" hangingPunct="1">
              <a:buFont typeface="Arial" charset="0"/>
              <a:buChar char="•"/>
              <a:defRPr/>
            </a:pPr>
            <a:r>
              <a:rPr lang="en-US" dirty="0"/>
              <a:t>Sample more often</a:t>
            </a:r>
          </a:p>
          <a:p>
            <a:pPr marL="457200" indent="-457200" eaLnBrk="1" hangingPunct="1">
              <a:buFont typeface="Arial" charset="0"/>
              <a:buChar char="•"/>
              <a:defRPr/>
            </a:pPr>
            <a:endParaRPr lang="en-US" dirty="0"/>
          </a:p>
          <a:p>
            <a:pPr marL="457200" indent="-457200" eaLnBrk="1" hangingPunct="1">
              <a:buFont typeface="Arial" charset="0"/>
              <a:buChar char="•"/>
              <a:defRPr/>
            </a:pPr>
            <a:r>
              <a:rPr lang="en-US" dirty="0"/>
              <a:t>Remove all frequencies that are greater than half the new sampling frequency</a:t>
            </a:r>
          </a:p>
          <a:p>
            <a:pPr marL="838200" lvl="1" indent="-381000" eaLnBrk="1" hangingPunct="1">
              <a:buFont typeface="Arial" charset="0"/>
              <a:buChar char="–"/>
              <a:defRPr/>
            </a:pPr>
            <a:r>
              <a:rPr lang="en-US" dirty="0"/>
              <a:t>Will lose information</a:t>
            </a:r>
          </a:p>
          <a:p>
            <a:pPr marL="838200" lvl="1" indent="-381000" eaLnBrk="1" hangingPunct="1">
              <a:buFont typeface="Arial" charset="0"/>
              <a:buChar char="–"/>
              <a:defRPr/>
            </a:pPr>
            <a:r>
              <a:rPr lang="en-US" dirty="0"/>
              <a:t>But it’s better than aliasing</a:t>
            </a:r>
          </a:p>
          <a:p>
            <a:pPr marL="838200" lvl="1" indent="-381000" eaLnBrk="1" hangingPunct="1">
              <a:buFont typeface="Arial" charset="0"/>
              <a:buChar char="–"/>
              <a:defRPr/>
            </a:pPr>
            <a:r>
              <a:rPr lang="en-US" dirty="0"/>
              <a:t>How?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35350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931915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Image </a:t>
            </a:r>
            <a:r>
              <a:rPr lang="en-US" dirty="0" err="1"/>
              <a:t>downsampling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B5AC-248C-421B-8C60-38DE3798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and high-pass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517A-C13D-4472-93AC-ADF59D01F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458200" cy="513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Remove high frequencies with a </a:t>
            </a:r>
            <a:r>
              <a:rPr lang="en-US" i="1" dirty="0"/>
              <a:t>low pass </a:t>
            </a:r>
            <a:r>
              <a:rPr lang="en-US" dirty="0"/>
              <a:t>filter</a:t>
            </a:r>
          </a:p>
          <a:p>
            <a:pPr lvl="1"/>
            <a:r>
              <a:rPr lang="en-US" dirty="0"/>
              <a:t>A blur filter!</a:t>
            </a:r>
          </a:p>
          <a:p>
            <a:pPr lvl="1"/>
            <a:r>
              <a:rPr lang="en-US" sz="2800" b="0" i="1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Could also be called a ‘high cut’ filter </a:t>
            </a:r>
            <a:r>
              <a:rPr lang="en-US" sz="2000" b="0" i="1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(but nobody does)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7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B5AC-248C-421B-8C60-38DE3798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and high-pass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517A-C13D-4472-93AC-ADF59D01F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458200" cy="5715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Remove high frequencies with a </a:t>
            </a:r>
            <a:r>
              <a:rPr lang="en-US" i="1" dirty="0"/>
              <a:t>low pass </a:t>
            </a:r>
            <a:r>
              <a:rPr lang="en-US" dirty="0"/>
              <a:t>filter</a:t>
            </a:r>
          </a:p>
          <a:p>
            <a:pPr lvl="1"/>
            <a:r>
              <a:rPr lang="en-US" dirty="0"/>
              <a:t>A blur filter!</a:t>
            </a:r>
          </a:p>
          <a:p>
            <a:pPr lvl="1"/>
            <a:r>
              <a:rPr lang="en-US" sz="2800" b="0" i="1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Could also be called a ‘high cut’ filter </a:t>
            </a:r>
            <a:r>
              <a:rPr lang="en-US" sz="2000" b="0" i="1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(but nobody does)</a:t>
            </a:r>
          </a:p>
          <a:p>
            <a:endParaRPr lang="en-US" i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Counterpart: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i="1" dirty="0"/>
              <a:t>high pass </a:t>
            </a:r>
            <a:r>
              <a:rPr lang="en-US" dirty="0"/>
              <a:t>filter</a:t>
            </a:r>
          </a:p>
          <a:p>
            <a:pPr lvl="1"/>
            <a:r>
              <a:rPr lang="en-US" dirty="0"/>
              <a:t>Only keeps the high frequencies</a:t>
            </a:r>
          </a:p>
          <a:p>
            <a:pPr lvl="1"/>
            <a:r>
              <a:rPr lang="en-US" dirty="0"/>
              <a:t>Edge detection (Sobel) is an example high pass filter</a:t>
            </a:r>
            <a:endParaRPr lang="ru-RU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Related: </a:t>
            </a:r>
            <a:r>
              <a:rPr lang="en-US" i="1" dirty="0"/>
              <a:t>band pass</a:t>
            </a:r>
            <a:r>
              <a:rPr lang="en-US" dirty="0"/>
              <a:t> / </a:t>
            </a:r>
            <a:r>
              <a:rPr lang="en-US" i="1" dirty="0"/>
              <a:t>band stop</a:t>
            </a:r>
            <a:r>
              <a:rPr lang="en-US" dirty="0"/>
              <a:t> (or </a:t>
            </a:r>
            <a:r>
              <a:rPr lang="en-US" i="1" dirty="0"/>
              <a:t>notch)</a:t>
            </a:r>
            <a:r>
              <a:rPr lang="en-US" dirty="0"/>
              <a:t> filter</a:t>
            </a:r>
          </a:p>
          <a:p>
            <a:pPr lvl="1"/>
            <a:r>
              <a:rPr lang="en-US"/>
              <a:t>Only affect </a:t>
            </a:r>
            <a:r>
              <a:rPr lang="en-US" i="1"/>
              <a:t>specific</a:t>
            </a:r>
            <a:r>
              <a:rPr lang="en-US"/>
              <a:t> </a:t>
            </a:r>
            <a:r>
              <a:rPr lang="en-US" dirty="0"/>
              <a:t>frequencies</a:t>
            </a:r>
          </a:p>
          <a:p>
            <a:pPr lvl="1"/>
            <a:r>
              <a:rPr lang="en-US" dirty="0"/>
              <a:t>How could we construct one with linear filters?</a:t>
            </a:r>
          </a:p>
        </p:txBody>
      </p:sp>
    </p:spTree>
    <p:extLst>
      <p:ext uri="{BB962C8B-B14F-4D97-AF65-F5344CB8AC3E}">
        <p14:creationId xmlns:p14="http://schemas.microsoft.com/office/powerpoint/2010/main" val="295779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4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549"/>
          <a:stretch>
            <a:fillRect/>
          </a:stretch>
        </p:blipFill>
        <p:spPr bwMode="auto">
          <a:xfrm>
            <a:off x="38100" y="3745665"/>
            <a:ext cx="8896350" cy="273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800" dirty="0"/>
              <a:t>Anti-aliasing</a:t>
            </a:r>
            <a:endParaRPr lang="ru-RU" altLang="en-US" sz="4800" dirty="0"/>
          </a:p>
        </p:txBody>
      </p:sp>
      <p:pic>
        <p:nvPicPr>
          <p:cNvPr id="95236" name="Picture 1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307"/>
          <a:stretch>
            <a:fillRect/>
          </a:stretch>
        </p:blipFill>
        <p:spPr bwMode="auto">
          <a:xfrm>
            <a:off x="0" y="1295400"/>
            <a:ext cx="89154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TextBox 4"/>
          <p:cNvSpPr txBox="1">
            <a:spLocks noChangeArrowheads="1"/>
          </p:cNvSpPr>
          <p:nvPr/>
        </p:nvSpPr>
        <p:spPr bwMode="auto">
          <a:xfrm>
            <a:off x="7010400" y="6550025"/>
            <a:ext cx="213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Forsyth and Ponce 2002</a:t>
            </a:r>
          </a:p>
        </p:txBody>
      </p:sp>
    </p:spTree>
    <p:extLst>
      <p:ext uri="{BB962C8B-B14F-4D97-AF65-F5344CB8AC3E}">
        <p14:creationId xmlns:p14="http://schemas.microsoft.com/office/powerpoint/2010/main" val="225317919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Algorithm for downsampling by factor of 2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/>
          <a:lstStyle/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Start with image(h, w)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Apply low-pass filter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	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im_blur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=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imfilter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( image,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fspecial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(‘gaussian’, 7, 1) )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Sample every other pixel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	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im_small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=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im_blur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( 1:2:end, 1:2:end );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4141617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1" name="Rectangle 5"/>
          <p:cNvSpPr>
            <a:spLocks noGrp="1" noChangeArrowheads="1"/>
          </p:cNvSpPr>
          <p:nvPr>
            <p:ph type="title"/>
          </p:nvPr>
        </p:nvSpPr>
        <p:spPr>
          <a:xfrm>
            <a:off x="628650" y="-152400"/>
            <a:ext cx="7886700" cy="1325563"/>
          </a:xfrm>
        </p:spPr>
        <p:txBody>
          <a:bodyPr/>
          <a:lstStyle/>
          <a:p>
            <a:pPr algn="ctr"/>
            <a:r>
              <a:rPr lang="en-US" altLang="en-US" dirty="0"/>
              <a:t>Subsampling without filtering</a:t>
            </a: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3936820" y="4354351"/>
            <a:ext cx="1681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1/4  </a:t>
            </a: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(2x subsample)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6551183" y="4354351"/>
            <a:ext cx="1681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1/8  </a:t>
            </a: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(4x subsample)</a:t>
            </a:r>
          </a:p>
        </p:txBody>
      </p:sp>
      <p:sp>
        <p:nvSpPr>
          <p:cNvPr id="96264" name="Text Box 8"/>
          <p:cNvSpPr txBox="1">
            <a:spLocks noChangeArrowheads="1"/>
          </p:cNvSpPr>
          <p:nvPr/>
        </p:nvSpPr>
        <p:spPr bwMode="auto">
          <a:xfrm>
            <a:off x="1676400" y="4354351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1/2</a:t>
            </a:r>
          </a:p>
        </p:txBody>
      </p:sp>
      <p:sp>
        <p:nvSpPr>
          <p:cNvPr id="96265" name="Text Box 9"/>
          <p:cNvSpPr txBox="1">
            <a:spLocks noChangeArrowheads="1"/>
          </p:cNvSpPr>
          <p:nvPr/>
        </p:nvSpPr>
        <p:spPr bwMode="auto">
          <a:xfrm>
            <a:off x="8686800" y="6465020"/>
            <a:ext cx="74652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+mn-cs"/>
              </a:rPr>
              <a:t>Steve Seitz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24B07-03B0-4205-A23B-E1EBD592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18" y="914400"/>
            <a:ext cx="2614363" cy="3439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688C8-43E2-437B-A031-9D503DF1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27" y="914400"/>
            <a:ext cx="2614363" cy="3439951"/>
          </a:xfrm>
          <a:prstGeom prst="rect">
            <a:avLst/>
          </a:prstGeom>
        </p:spPr>
      </p:pic>
      <p:pic>
        <p:nvPicPr>
          <p:cNvPr id="10" name="Picture 2" descr="vg-nn-half">
            <a:extLst>
              <a:ext uri="{FF2B5EF4-FFF2-40B4-BE49-F238E27FC236}">
                <a16:creationId xmlns:a16="http://schemas.microsoft.com/office/drawing/2014/main" id="{DB74E013-AC2E-438D-A1D9-DA599A09B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801" y="914400"/>
            <a:ext cx="2608255" cy="343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34558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FF86A-8E9C-4C8E-AFF1-D02492741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617" y="4435942"/>
            <a:ext cx="2422057" cy="2422057"/>
          </a:xfrm>
          <a:prstGeom prst="rect">
            <a:avLst/>
          </a:prstGeom>
        </p:spPr>
      </p:pic>
      <p:sp>
        <p:nvSpPr>
          <p:cNvPr id="12" name="Isosceles Triangle 1">
            <a:extLst>
              <a:ext uri="{FF2B5EF4-FFF2-40B4-BE49-F238E27FC236}">
                <a16:creationId xmlns:a16="http://schemas.microsoft.com/office/drawing/2014/main" id="{38756BB6-15F6-47A9-B739-1E6C13FC47DD}"/>
              </a:ext>
            </a:extLst>
          </p:cNvPr>
          <p:cNvSpPr/>
          <p:nvPr/>
        </p:nvSpPr>
        <p:spPr>
          <a:xfrm rot="2278996">
            <a:off x="6096000" y="3948470"/>
            <a:ext cx="2042428" cy="1970292"/>
          </a:xfrm>
          <a:custGeom>
            <a:avLst/>
            <a:gdLst>
              <a:gd name="connsiteX0" fmla="*/ 0 w 1066800"/>
              <a:gd name="connsiteY0" fmla="*/ 3853929 h 3853929"/>
              <a:gd name="connsiteX1" fmla="*/ 533400 w 1066800"/>
              <a:gd name="connsiteY1" fmla="*/ 0 h 3853929"/>
              <a:gd name="connsiteX2" fmla="*/ 1066800 w 1066800"/>
              <a:gd name="connsiteY2" fmla="*/ 3853929 h 3853929"/>
              <a:gd name="connsiteX3" fmla="*/ 0 w 1066800"/>
              <a:gd name="connsiteY3" fmla="*/ 3853929 h 3853929"/>
              <a:gd name="connsiteX0" fmla="*/ 0 w 1655551"/>
              <a:gd name="connsiteY0" fmla="*/ 3853929 h 3853929"/>
              <a:gd name="connsiteX1" fmla="*/ 533400 w 1655551"/>
              <a:gd name="connsiteY1" fmla="*/ 0 h 3853929"/>
              <a:gd name="connsiteX2" fmla="*/ 1655551 w 1655551"/>
              <a:gd name="connsiteY2" fmla="*/ 3149425 h 3853929"/>
              <a:gd name="connsiteX3" fmla="*/ 0 w 1655551"/>
              <a:gd name="connsiteY3" fmla="*/ 3853929 h 3853929"/>
              <a:gd name="connsiteX0" fmla="*/ 0 w 1655551"/>
              <a:gd name="connsiteY0" fmla="*/ 4113794 h 4113794"/>
              <a:gd name="connsiteX1" fmla="*/ 607221 w 1655551"/>
              <a:gd name="connsiteY1" fmla="*/ 0 h 4113794"/>
              <a:gd name="connsiteX2" fmla="*/ 1655551 w 1655551"/>
              <a:gd name="connsiteY2" fmla="*/ 3409290 h 4113794"/>
              <a:gd name="connsiteX3" fmla="*/ 0 w 1655551"/>
              <a:gd name="connsiteY3" fmla="*/ 4113794 h 4113794"/>
              <a:gd name="connsiteX0" fmla="*/ 0 w 2997888"/>
              <a:gd name="connsiteY0" fmla="*/ 1617674 h 3409290"/>
              <a:gd name="connsiteX1" fmla="*/ 1949558 w 2997888"/>
              <a:gd name="connsiteY1" fmla="*/ 0 h 3409290"/>
              <a:gd name="connsiteX2" fmla="*/ 2997888 w 2997888"/>
              <a:gd name="connsiteY2" fmla="*/ 3409290 h 3409290"/>
              <a:gd name="connsiteX3" fmla="*/ 0 w 2997888"/>
              <a:gd name="connsiteY3" fmla="*/ 1617674 h 3409290"/>
              <a:gd name="connsiteX0" fmla="*/ 0 w 3534108"/>
              <a:gd name="connsiteY0" fmla="*/ 2866544 h 3409290"/>
              <a:gd name="connsiteX1" fmla="*/ 2485778 w 3534108"/>
              <a:gd name="connsiteY1" fmla="*/ 0 h 3409290"/>
              <a:gd name="connsiteX2" fmla="*/ 3534108 w 3534108"/>
              <a:gd name="connsiteY2" fmla="*/ 3409290 h 3409290"/>
              <a:gd name="connsiteX3" fmla="*/ 0 w 3534108"/>
              <a:gd name="connsiteY3" fmla="*/ 2866544 h 340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4108" h="3409290">
                <a:moveTo>
                  <a:pt x="0" y="2866544"/>
                </a:moveTo>
                <a:lnTo>
                  <a:pt x="2485778" y="0"/>
                </a:lnTo>
                <a:lnTo>
                  <a:pt x="3534108" y="3409290"/>
                </a:lnTo>
                <a:lnTo>
                  <a:pt x="0" y="286654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282" name="Picture 2" descr="vg-gauss-eigh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914400"/>
            <a:ext cx="2613489" cy="344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3" descr="vg-gauss-quar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5574" y="914400"/>
            <a:ext cx="2613489" cy="345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4" descr="vg-gauss-hal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802" y="914400"/>
            <a:ext cx="2613489" cy="343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Rectangle 5"/>
          <p:cNvSpPr>
            <a:spLocks noGrp="1" noChangeArrowheads="1"/>
          </p:cNvSpPr>
          <p:nvPr>
            <p:ph type="title"/>
          </p:nvPr>
        </p:nvSpPr>
        <p:spPr>
          <a:xfrm>
            <a:off x="1416501" y="228600"/>
            <a:ext cx="6343651" cy="6286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Subsampling with Gaussian pre-filtering</a:t>
            </a: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4218758" y="4347822"/>
            <a:ext cx="813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G 1/4 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5946668" y="4347822"/>
            <a:ext cx="748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G 1/8</a:t>
            </a:r>
          </a:p>
        </p:txBody>
      </p: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1162817" y="4347822"/>
            <a:ext cx="1544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Gaussian 1/2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3DFD3C41-1319-4360-8EA3-65865299E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1355" y="2738"/>
            <a:ext cx="74652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+mn-cs"/>
              </a:rPr>
              <a:t>Steve Seitz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912856-18FF-4224-8D8E-6EC265D2FF98}"/>
              </a:ext>
            </a:extLst>
          </p:cNvPr>
          <p:cNvSpPr/>
          <p:nvPr/>
        </p:nvSpPr>
        <p:spPr>
          <a:xfrm>
            <a:off x="4547193" y="5700114"/>
            <a:ext cx="252505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en-US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Gaussian Pyramid </a:t>
            </a:r>
            <a:br>
              <a:rPr lang="en-US" altLang="en-US" b="1" dirty="0">
                <a:solidFill>
                  <a:prstClr val="black"/>
                </a:solidFill>
                <a:latin typeface="Calibri" panose="020F0502020204030204"/>
                <a:cs typeface="+mn-cs"/>
              </a:rPr>
            </a:b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cs typeface="+mn-cs"/>
              </a:rPr>
              <a:t>[Burt and Adelson, 1983]</a:t>
            </a:r>
            <a:endParaRPr lang="en-US" altLang="en-US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916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Hybrid Images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533400" y="5791200"/>
            <a:ext cx="7772400" cy="914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  <a:defRPr/>
            </a:pPr>
            <a:r>
              <a:rPr lang="en-US" dirty="0"/>
              <a:t>A. Oliva, A. Torralba, P.G. </a:t>
            </a:r>
            <a:r>
              <a:rPr lang="en-US" dirty="0" err="1"/>
              <a:t>Schyns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>
                <a:hlinkClick r:id="rId3"/>
              </a:rPr>
              <a:t>“Hybrid Images,”</a:t>
            </a:r>
            <a:r>
              <a:rPr lang="en-US" dirty="0"/>
              <a:t> SIGGRAPH 2006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957388"/>
            <a:ext cx="89916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50568" y="0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2979675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229600" cy="49831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Why do we get different, distance-dependent interpretations of hybrid images?</a:t>
            </a:r>
          </a:p>
        </p:txBody>
      </p:sp>
      <p:pic>
        <p:nvPicPr>
          <p:cNvPr id="99331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410845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1981200"/>
            <a:ext cx="1690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4800600"/>
            <a:ext cx="1524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Box 12"/>
          <p:cNvSpPr txBox="1">
            <a:spLocks noChangeArrowheads="1"/>
          </p:cNvSpPr>
          <p:nvPr/>
        </p:nvSpPr>
        <p:spPr bwMode="auto">
          <a:xfrm>
            <a:off x="5181600" y="3962400"/>
            <a:ext cx="43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>
                <a:solidFill>
                  <a:prstClr val="black"/>
                </a:solidFill>
                <a:latin typeface="Arial" panose="020B0604020202020204" pitchFamily="34" charset="0"/>
              </a:rPr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648200" y="3276600"/>
            <a:ext cx="18288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48200" y="4343400"/>
            <a:ext cx="19050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B0AF59-CBC3-477A-B75A-3C3A3FD4B9FA}"/>
              </a:ext>
            </a:extLst>
          </p:cNvPr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786821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26921"/>
            <a:ext cx="5283448" cy="77807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100" dirty="0"/>
              <a:t>Early visual processing in human perception </a:t>
            </a:r>
            <a:br>
              <a:rPr lang="en-US" altLang="en-US" sz="2100" dirty="0"/>
            </a:br>
            <a:r>
              <a:rPr lang="en-US" altLang="en-US" sz="2100" dirty="0"/>
              <a:t>filters for orientations and scales of frequency.</a:t>
            </a:r>
          </a:p>
        </p:txBody>
      </p:sp>
      <p:pic>
        <p:nvPicPr>
          <p:cNvPr id="102403" name="Picture 2" descr="http://www.mathworks.co.kr/matlabcentral/fx_files/23253/1/gab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85" y="1904999"/>
            <a:ext cx="8363415" cy="426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Clues from Human Perception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D05DE-3EAA-4A71-BDF8-C226C67E607D}"/>
              </a:ext>
            </a:extLst>
          </p:cNvPr>
          <p:cNvSpPr txBox="1"/>
          <p:nvPr/>
        </p:nvSpPr>
        <p:spPr>
          <a:xfrm>
            <a:off x="1331257" y="6198631"/>
            <a:ext cx="646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Related to </a:t>
            </a:r>
            <a:r>
              <a:rPr lang="en-US" i="1" dirty="0"/>
              <a:t>Gabor filters: </a:t>
            </a:r>
            <a:r>
              <a:rPr lang="en-US" dirty="0"/>
              <a:t>sinusoids convolved with Gaussians</a:t>
            </a:r>
          </a:p>
        </p:txBody>
      </p:sp>
    </p:spTree>
    <p:extLst>
      <p:ext uri="{BB962C8B-B14F-4D97-AF65-F5344CB8AC3E}">
        <p14:creationId xmlns:p14="http://schemas.microsoft.com/office/powerpoint/2010/main" val="14973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CSFchartPsl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2125" y="1870075"/>
            <a:ext cx="5715000" cy="38100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3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Campbell-Robson contrast sensitivity curve</a:t>
            </a:r>
          </a:p>
        </p:txBody>
      </p:sp>
      <p:sp>
        <p:nvSpPr>
          <p:cNvPr id="514053" name="Freeform 5"/>
          <p:cNvSpPr>
            <a:spLocks/>
          </p:cNvSpPr>
          <p:nvPr/>
        </p:nvSpPr>
        <p:spPr bwMode="auto">
          <a:xfrm>
            <a:off x="1756093" y="2084705"/>
            <a:ext cx="5641975" cy="3600450"/>
          </a:xfrm>
          <a:custGeom>
            <a:avLst/>
            <a:gdLst>
              <a:gd name="T0" fmla="*/ 0 w 4344"/>
              <a:gd name="T1" fmla="*/ 2147483646 h 2806"/>
              <a:gd name="T2" fmla="*/ 2147483646 w 4344"/>
              <a:gd name="T3" fmla="*/ 2147483646 h 2806"/>
              <a:gd name="T4" fmla="*/ 2147483646 w 4344"/>
              <a:gd name="T5" fmla="*/ 2147483646 h 2806"/>
              <a:gd name="T6" fmla="*/ 2147483646 w 4344"/>
              <a:gd name="T7" fmla="*/ 2147483646 h 2806"/>
              <a:gd name="T8" fmla="*/ 2147483646 w 4344"/>
              <a:gd name="T9" fmla="*/ 2147483646 h 28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44"/>
              <a:gd name="T16" fmla="*/ 0 h 2806"/>
              <a:gd name="T17" fmla="*/ 4344 w 4344"/>
              <a:gd name="T18" fmla="*/ 2806 h 28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44" h="2806">
                <a:moveTo>
                  <a:pt x="0" y="2806"/>
                </a:moveTo>
                <a:cubicBezTo>
                  <a:pt x="409" y="2023"/>
                  <a:pt x="818" y="1240"/>
                  <a:pt x="1200" y="778"/>
                </a:cubicBezTo>
                <a:cubicBezTo>
                  <a:pt x="1582" y="316"/>
                  <a:pt x="1930" y="68"/>
                  <a:pt x="2292" y="34"/>
                </a:cubicBezTo>
                <a:cubicBezTo>
                  <a:pt x="2654" y="0"/>
                  <a:pt x="3030" y="288"/>
                  <a:pt x="3372" y="574"/>
                </a:cubicBezTo>
                <a:cubicBezTo>
                  <a:pt x="3714" y="860"/>
                  <a:pt x="4182" y="1554"/>
                  <a:pt x="4344" y="1750"/>
                </a:cubicBezTo>
              </a:path>
            </a:pathLst>
          </a:custGeom>
          <a:noFill/>
          <a:ln w="762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0685" y="996950"/>
            <a:ext cx="3612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Perceptual cues in the mid-high frequencies dominate perception.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5613" y="5867400"/>
            <a:ext cx="391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increase (log)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505960" y="6065520"/>
            <a:ext cx="1524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 rot="16200000">
            <a:off x="-557608" y="3636922"/>
            <a:ext cx="391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 decrease (log)</a:t>
            </a:r>
          </a:p>
        </p:txBody>
      </p:sp>
      <p:cxnSp>
        <p:nvCxnSpPr>
          <p:cNvPr id="7" name="Straight Arrow Connector 6"/>
          <p:cNvCxnSpPr>
            <a:endCxn id="9" idx="3"/>
          </p:cNvCxnSpPr>
          <p:nvPr/>
        </p:nvCxnSpPr>
        <p:spPr bwMode="auto">
          <a:xfrm flipV="1">
            <a:off x="1398985" y="1864995"/>
            <a:ext cx="0" cy="11830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98504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4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053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1260475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Why does a lower resolution image still make sense to us?  What information do we lose?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486400" y="4191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7892" name="TextBox 18"/>
          <p:cNvSpPr txBox="1">
            <a:spLocks noChangeArrowheads="1"/>
          </p:cNvSpPr>
          <p:nvPr/>
        </p:nvSpPr>
        <p:spPr bwMode="auto">
          <a:xfrm>
            <a:off x="2971800" y="6550025"/>
            <a:ext cx="4721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Image: </a:t>
            </a:r>
            <a:r>
              <a:rPr lang="en-US" altLang="en-US" sz="1400">
                <a:latin typeface="Arial" panose="020B0604020202020204" pitchFamily="34" charset="0"/>
                <a:hlinkClick r:id="rId2"/>
              </a:rPr>
              <a:t>http://www.flickr.com/photos/igorms/136916757/ 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37893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47625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3657600"/>
            <a:ext cx="2008188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331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Application: Hybrid Images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152400" y="6324600"/>
            <a:ext cx="8915400" cy="381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  <a:defRPr/>
            </a:pPr>
            <a:r>
              <a:rPr lang="en-US" sz="2400" dirty="0"/>
              <a:t>A. Oliva, A. Torralba, P.G. </a:t>
            </a:r>
            <a:r>
              <a:rPr lang="en-US" sz="2400" dirty="0" err="1"/>
              <a:t>Schyns</a:t>
            </a:r>
            <a:r>
              <a:rPr lang="en-US" sz="2400" dirty="0"/>
              <a:t>, SIGGRAPH 2006</a:t>
            </a:r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7" y="2133600"/>
            <a:ext cx="8126413" cy="204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0" y="914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When we see an image from far away, we are effectively subsampling it!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8993BD-D0F8-4B77-8859-EE8064DA6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9667" y="4750249"/>
            <a:ext cx="2507851" cy="63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60933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931915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Gaussian image pyramid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91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is sequence of subsampled images is called the..."/>
          <p:cNvSpPr txBox="1"/>
          <p:nvPr/>
        </p:nvSpPr>
        <p:spPr>
          <a:xfrm>
            <a:off x="3884853" y="3284828"/>
            <a:ext cx="4677816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The name of t</a:t>
            </a:r>
            <a:r>
              <a:rPr dirty="0">
                <a:latin typeface="+mj-lt"/>
              </a:rPr>
              <a:t>his sequence of subsampled images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58754" y="1189062"/>
            <a:ext cx="1714501" cy="4479878"/>
            <a:chOff x="2895981" y="452022"/>
            <a:chExt cx="2286001" cy="5973171"/>
          </a:xfrm>
        </p:grpSpPr>
        <p:pic>
          <p:nvPicPr>
            <p:cNvPr id="174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981" y="3419694"/>
              <a:ext cx="2286001" cy="30054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droppedImage.pdf" descr="dropped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182" y="759202"/>
              <a:ext cx="285751" cy="37419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droppedImage.pdf" descr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4625" y="559178"/>
              <a:ext cx="142876" cy="18823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9" name="droppedImage.pdf" descr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487" y="452022"/>
              <a:ext cx="71438" cy="9411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0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6025" y="1144965"/>
              <a:ext cx="571501" cy="75137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1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581" y="1909346"/>
              <a:ext cx="1143001" cy="150275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Gaussian image pyramid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55768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047482" y="2376172"/>
            <a:ext cx="4730758" cy="1896089"/>
            <a:chOff x="5835145" y="2585181"/>
            <a:chExt cx="4448378" cy="1782911"/>
          </a:xfrm>
        </p:grpSpPr>
        <p:pic>
          <p:nvPicPr>
            <p:cNvPr id="144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145" y="2674171"/>
              <a:ext cx="3321844" cy="16939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5" name="filter"/>
            <p:cNvSpPr txBox="1"/>
            <p:nvPr/>
          </p:nvSpPr>
          <p:spPr>
            <a:xfrm>
              <a:off x="8847625" y="3793290"/>
              <a:ext cx="1435898" cy="249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tIns="17144" rIns="17144" bIns="17144" anchor="ctr">
              <a:spAutoFit/>
            </a:bodyPr>
            <a:lstStyle>
              <a:lvl1pPr defTabSz="436880">
                <a:defRPr sz="1800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1500" dirty="0">
                  <a:solidFill>
                    <a:schemeClr val="tx1"/>
                  </a:solidFill>
                  <a:latin typeface="+mj-lt"/>
                </a:rPr>
                <a:t>filter</a:t>
              </a:r>
            </a:p>
          </p:txBody>
        </p:sp>
        <p:sp>
          <p:nvSpPr>
            <p:cNvPr id="152" name="sample"/>
            <p:cNvSpPr txBox="1"/>
            <p:nvPr/>
          </p:nvSpPr>
          <p:spPr>
            <a:xfrm>
              <a:off x="8847625" y="3390587"/>
              <a:ext cx="1435898" cy="249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tIns="17144" rIns="17144" bIns="17144" anchor="ctr">
              <a:spAutoFit/>
            </a:bodyPr>
            <a:lstStyle>
              <a:lvl1pPr defTabSz="436880">
                <a:defRPr sz="1800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1500" dirty="0">
                  <a:solidFill>
                    <a:schemeClr val="tx1"/>
                  </a:solidFill>
                  <a:latin typeface="+mj-lt"/>
                </a:rPr>
                <a:t>sample</a:t>
              </a:r>
            </a:p>
          </p:txBody>
        </p:sp>
        <p:sp>
          <p:nvSpPr>
            <p:cNvPr id="153" name="filter"/>
            <p:cNvSpPr txBox="1"/>
            <p:nvPr/>
          </p:nvSpPr>
          <p:spPr>
            <a:xfrm>
              <a:off x="8847625" y="2987884"/>
              <a:ext cx="1435898" cy="249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tIns="17144" rIns="17144" bIns="17144" anchor="ctr">
              <a:spAutoFit/>
            </a:bodyPr>
            <a:lstStyle>
              <a:lvl1pPr defTabSz="436880">
                <a:defRPr sz="1800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1500" dirty="0">
                  <a:solidFill>
                    <a:schemeClr val="tx1"/>
                  </a:solidFill>
                  <a:latin typeface="+mj-lt"/>
                </a:rPr>
                <a:t>filter</a:t>
              </a:r>
            </a:p>
          </p:txBody>
        </p:sp>
        <p:sp>
          <p:nvSpPr>
            <p:cNvPr id="154" name="sample"/>
            <p:cNvSpPr txBox="1"/>
            <p:nvPr/>
          </p:nvSpPr>
          <p:spPr>
            <a:xfrm>
              <a:off x="8847625" y="2585181"/>
              <a:ext cx="1435898" cy="249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tIns="17144" rIns="17144" bIns="17144" anchor="ctr">
              <a:spAutoFit/>
            </a:bodyPr>
            <a:lstStyle>
              <a:lvl1pPr defTabSz="436880">
                <a:defRPr sz="1800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1500" dirty="0">
                  <a:solidFill>
                    <a:schemeClr val="tx1"/>
                  </a:solidFill>
                  <a:latin typeface="+mj-lt"/>
                </a:rPr>
                <a:t>sample</a:t>
              </a:r>
            </a:p>
          </p:txBody>
        </p:sp>
      </p:grpSp>
      <p:sp>
        <p:nvSpPr>
          <p:cNvPr id="13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Constructing a Gaussian pyramid</a:t>
            </a:r>
            <a:endParaRPr dirty="0"/>
          </a:p>
        </p:txBody>
      </p:sp>
      <p:sp>
        <p:nvSpPr>
          <p:cNvPr id="15" name="repeat"/>
          <p:cNvSpPr txBox="1"/>
          <p:nvPr/>
        </p:nvSpPr>
        <p:spPr>
          <a:xfrm>
            <a:off x="719937" y="2628018"/>
            <a:ext cx="597726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repeat</a:t>
            </a:r>
            <a:r>
              <a:rPr lang="en-US" sz="1500" dirty="0">
                <a:latin typeface="+mj-lt"/>
              </a:rPr>
              <a:t>:</a:t>
            </a:r>
            <a:endParaRPr sz="1500" dirty="0">
              <a:latin typeface="+mj-lt"/>
            </a:endParaRPr>
          </a:p>
        </p:txBody>
      </p:sp>
      <p:sp>
        <p:nvSpPr>
          <p:cNvPr id="16" name="filter"/>
          <p:cNvSpPr txBox="1"/>
          <p:nvPr/>
        </p:nvSpPr>
        <p:spPr>
          <a:xfrm>
            <a:off x="1124350" y="3000283"/>
            <a:ext cx="409277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filter</a:t>
            </a:r>
          </a:p>
        </p:txBody>
      </p:sp>
      <p:sp>
        <p:nvSpPr>
          <p:cNvPr id="17" name="subsample"/>
          <p:cNvSpPr txBox="1"/>
          <p:nvPr/>
        </p:nvSpPr>
        <p:spPr>
          <a:xfrm>
            <a:off x="1124349" y="3427016"/>
            <a:ext cx="873635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subsample</a:t>
            </a:r>
          </a:p>
        </p:txBody>
      </p:sp>
      <p:sp>
        <p:nvSpPr>
          <p:cNvPr id="18" name="until min resolution reached"/>
          <p:cNvSpPr txBox="1"/>
          <p:nvPr/>
        </p:nvSpPr>
        <p:spPr>
          <a:xfrm>
            <a:off x="719937" y="3738332"/>
            <a:ext cx="2197000" cy="496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>
                <a:latin typeface="+mj-lt"/>
              </a:rPr>
              <a:t>until min resolution reached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608" y="2558034"/>
            <a:ext cx="2375655" cy="1627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peat"/>
          <p:cNvSpPr txBox="1"/>
          <p:nvPr/>
        </p:nvSpPr>
        <p:spPr>
          <a:xfrm>
            <a:off x="630608" y="2246174"/>
            <a:ext cx="2375655" cy="311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algn="ctr"/>
            <a:r>
              <a:rPr lang="en-US" dirty="0">
                <a:latin typeface="+mj-lt"/>
              </a:rPr>
              <a:t>Algorithm</a:t>
            </a:r>
            <a:endParaRPr dirty="0">
              <a:latin typeface="+mj-lt"/>
            </a:endParaRPr>
          </a:p>
        </p:txBody>
      </p:sp>
      <p:sp>
        <p:nvSpPr>
          <p:cNvPr id="21" name="filter"/>
          <p:cNvSpPr txBox="1"/>
          <p:nvPr/>
        </p:nvSpPr>
        <p:spPr>
          <a:xfrm>
            <a:off x="7251191" y="4087506"/>
            <a:ext cx="1527048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500" dirty="0">
                <a:solidFill>
                  <a:schemeClr val="tx1"/>
                </a:solidFill>
                <a:latin typeface="+mj-lt"/>
              </a:rPr>
              <a:t>sample</a:t>
            </a:r>
            <a:endParaRPr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1/4 scaled by 4"/>
          <p:cNvSpPr txBox="1"/>
          <p:nvPr/>
        </p:nvSpPr>
        <p:spPr>
          <a:xfrm>
            <a:off x="332621" y="4935307"/>
            <a:ext cx="6982934" cy="28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618" tIns="5618" rIns="5618" bIns="5618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Question: How much bigger than the original image is the whole pyramid?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578311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047482" y="2376172"/>
            <a:ext cx="4730758" cy="1896089"/>
            <a:chOff x="5835145" y="2585181"/>
            <a:chExt cx="4448378" cy="1782911"/>
          </a:xfrm>
        </p:grpSpPr>
        <p:pic>
          <p:nvPicPr>
            <p:cNvPr id="144" name="droppedImage.pdf" descr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145" y="2674171"/>
              <a:ext cx="3321844" cy="16939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5" name="filter"/>
            <p:cNvSpPr txBox="1"/>
            <p:nvPr/>
          </p:nvSpPr>
          <p:spPr>
            <a:xfrm>
              <a:off x="8847625" y="3793290"/>
              <a:ext cx="1435898" cy="249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tIns="17144" rIns="17144" bIns="17144" anchor="ctr">
              <a:spAutoFit/>
            </a:bodyPr>
            <a:lstStyle>
              <a:lvl1pPr defTabSz="436880">
                <a:defRPr sz="1800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1500" dirty="0">
                  <a:solidFill>
                    <a:schemeClr val="tx1"/>
                  </a:solidFill>
                  <a:latin typeface="+mj-lt"/>
                </a:rPr>
                <a:t>filter</a:t>
              </a:r>
            </a:p>
          </p:txBody>
        </p:sp>
        <p:sp>
          <p:nvSpPr>
            <p:cNvPr id="152" name="sample"/>
            <p:cNvSpPr txBox="1"/>
            <p:nvPr/>
          </p:nvSpPr>
          <p:spPr>
            <a:xfrm>
              <a:off x="8847625" y="3390587"/>
              <a:ext cx="1435898" cy="249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tIns="17144" rIns="17144" bIns="17144" anchor="ctr">
              <a:spAutoFit/>
            </a:bodyPr>
            <a:lstStyle>
              <a:lvl1pPr defTabSz="436880">
                <a:defRPr sz="1800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1500" dirty="0">
                  <a:solidFill>
                    <a:schemeClr val="tx1"/>
                  </a:solidFill>
                  <a:latin typeface="+mj-lt"/>
                </a:rPr>
                <a:t>sample</a:t>
              </a:r>
            </a:p>
          </p:txBody>
        </p:sp>
        <p:sp>
          <p:nvSpPr>
            <p:cNvPr id="153" name="filter"/>
            <p:cNvSpPr txBox="1"/>
            <p:nvPr/>
          </p:nvSpPr>
          <p:spPr>
            <a:xfrm>
              <a:off x="8847625" y="2987884"/>
              <a:ext cx="1435898" cy="249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tIns="17144" rIns="17144" bIns="17144" anchor="ctr">
              <a:spAutoFit/>
            </a:bodyPr>
            <a:lstStyle>
              <a:lvl1pPr defTabSz="436880">
                <a:defRPr sz="1800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1500" dirty="0">
                  <a:solidFill>
                    <a:schemeClr val="tx1"/>
                  </a:solidFill>
                  <a:latin typeface="+mj-lt"/>
                </a:rPr>
                <a:t>filter</a:t>
              </a:r>
            </a:p>
          </p:txBody>
        </p:sp>
        <p:sp>
          <p:nvSpPr>
            <p:cNvPr id="154" name="sample"/>
            <p:cNvSpPr txBox="1"/>
            <p:nvPr/>
          </p:nvSpPr>
          <p:spPr>
            <a:xfrm>
              <a:off x="8847625" y="2585181"/>
              <a:ext cx="1435898" cy="2496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tIns="17144" rIns="17144" bIns="17144" anchor="ctr">
              <a:spAutoFit/>
            </a:bodyPr>
            <a:lstStyle>
              <a:lvl1pPr defTabSz="436880">
                <a:defRPr sz="1800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1500" dirty="0">
                  <a:solidFill>
                    <a:schemeClr val="tx1"/>
                  </a:solidFill>
                  <a:latin typeface="+mj-lt"/>
                </a:rPr>
                <a:t>sample</a:t>
              </a:r>
            </a:p>
          </p:txBody>
        </p:sp>
      </p:grpSp>
      <p:sp>
        <p:nvSpPr>
          <p:cNvPr id="13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Constructing a Gaussian pyramid</a:t>
            </a:r>
            <a:endParaRPr dirty="0"/>
          </a:p>
        </p:txBody>
      </p:sp>
      <p:sp>
        <p:nvSpPr>
          <p:cNvPr id="15" name="repeat"/>
          <p:cNvSpPr txBox="1"/>
          <p:nvPr/>
        </p:nvSpPr>
        <p:spPr>
          <a:xfrm>
            <a:off x="719937" y="2628018"/>
            <a:ext cx="597726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repeat</a:t>
            </a:r>
            <a:r>
              <a:rPr lang="en-US" sz="1500" dirty="0">
                <a:latin typeface="+mj-lt"/>
              </a:rPr>
              <a:t>:</a:t>
            </a:r>
            <a:endParaRPr sz="1500" dirty="0">
              <a:latin typeface="+mj-lt"/>
            </a:endParaRPr>
          </a:p>
        </p:txBody>
      </p:sp>
      <p:sp>
        <p:nvSpPr>
          <p:cNvPr id="16" name="filter"/>
          <p:cNvSpPr txBox="1"/>
          <p:nvPr/>
        </p:nvSpPr>
        <p:spPr>
          <a:xfrm>
            <a:off x="1124350" y="3000283"/>
            <a:ext cx="409277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filter</a:t>
            </a:r>
          </a:p>
        </p:txBody>
      </p:sp>
      <p:sp>
        <p:nvSpPr>
          <p:cNvPr id="17" name="subsample"/>
          <p:cNvSpPr txBox="1"/>
          <p:nvPr/>
        </p:nvSpPr>
        <p:spPr>
          <a:xfrm>
            <a:off x="1124349" y="3427016"/>
            <a:ext cx="873635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subsample</a:t>
            </a:r>
          </a:p>
        </p:txBody>
      </p:sp>
      <p:sp>
        <p:nvSpPr>
          <p:cNvPr id="18" name="until min resolution reached"/>
          <p:cNvSpPr txBox="1"/>
          <p:nvPr/>
        </p:nvSpPr>
        <p:spPr>
          <a:xfrm>
            <a:off x="719937" y="3738332"/>
            <a:ext cx="2197000" cy="496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>
                <a:latin typeface="+mj-lt"/>
              </a:rPr>
              <a:t>until min resolution reached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608" y="2558034"/>
            <a:ext cx="2375655" cy="1627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peat"/>
          <p:cNvSpPr txBox="1"/>
          <p:nvPr/>
        </p:nvSpPr>
        <p:spPr>
          <a:xfrm>
            <a:off x="630608" y="2246174"/>
            <a:ext cx="2375655" cy="311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algn="ctr"/>
            <a:r>
              <a:rPr lang="en-US" dirty="0">
                <a:latin typeface="+mj-lt"/>
              </a:rPr>
              <a:t>Algorithm</a:t>
            </a:r>
            <a:endParaRPr dirty="0">
              <a:latin typeface="+mj-lt"/>
            </a:endParaRPr>
          </a:p>
        </p:txBody>
      </p:sp>
      <p:sp>
        <p:nvSpPr>
          <p:cNvPr id="21" name="filter"/>
          <p:cNvSpPr txBox="1"/>
          <p:nvPr/>
        </p:nvSpPr>
        <p:spPr>
          <a:xfrm>
            <a:off x="7251191" y="4087506"/>
            <a:ext cx="1527048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500" dirty="0">
                <a:solidFill>
                  <a:schemeClr val="tx1"/>
                </a:solidFill>
                <a:latin typeface="+mj-lt"/>
              </a:rPr>
              <a:t>sample</a:t>
            </a:r>
            <a:endParaRPr sz="15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2620" y="4935304"/>
            <a:ext cx="8688721" cy="689806"/>
            <a:chOff x="523819" y="5437408"/>
            <a:chExt cx="11584961" cy="919741"/>
          </a:xfrm>
        </p:grpSpPr>
        <p:sp>
          <p:nvSpPr>
            <p:cNvPr id="22" name="1/4 scaled by 4"/>
            <p:cNvSpPr txBox="1"/>
            <p:nvPr/>
          </p:nvSpPr>
          <p:spPr>
            <a:xfrm>
              <a:off x="523819" y="5437408"/>
              <a:ext cx="9310578" cy="3844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618" tIns="5618" rIns="5618" bIns="5618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en-US" dirty="0">
                  <a:latin typeface="+mj-lt"/>
                </a:rPr>
                <a:t>Question: How much bigger than the original image is the whole pyramid?</a:t>
              </a:r>
              <a:endParaRPr dirty="0">
                <a:latin typeface="+mj-lt"/>
              </a:endParaRPr>
            </a:p>
          </p:txBody>
        </p:sp>
        <p:sp>
          <p:nvSpPr>
            <p:cNvPr id="19" name="1/4 scaled by 4"/>
            <p:cNvSpPr txBox="1"/>
            <p:nvPr/>
          </p:nvSpPr>
          <p:spPr>
            <a:xfrm>
              <a:off x="523819" y="5972689"/>
              <a:ext cx="11584961" cy="3844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618" tIns="5618" rIns="5618" bIns="5618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en-US" dirty="0">
                  <a:latin typeface="+mj-lt"/>
                </a:rPr>
                <a:t>Answer: Just 4/3 times the size of the original image! (How did I come up with this number?)</a:t>
              </a:r>
              <a:endParaRPr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95891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31" y="1851422"/>
            <a:ext cx="4200605" cy="376654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What happens to the details of the image?"/>
          <p:cNvSpPr txBox="1"/>
          <p:nvPr/>
        </p:nvSpPr>
        <p:spPr>
          <a:xfrm>
            <a:off x="4825909" y="1851423"/>
            <a:ext cx="4152716" cy="86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i="0" dirty="0">
                <a:solidFill>
                  <a:schemeClr val="tx1"/>
                </a:solidFill>
                <a:latin typeface="+mj-lt"/>
              </a:rPr>
              <a:t>What happens to the details of the image?</a:t>
            </a:r>
            <a:endParaRPr lang="en-US" sz="1800" i="0" dirty="0">
              <a:solidFill>
                <a:schemeClr val="tx1"/>
              </a:solidFill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Some properties of the Gaussian pyramid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67723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31" y="1851422"/>
            <a:ext cx="4200605" cy="376654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What happens to the details of the image?"/>
          <p:cNvSpPr txBox="1"/>
          <p:nvPr/>
        </p:nvSpPr>
        <p:spPr>
          <a:xfrm>
            <a:off x="4825909" y="1851422"/>
            <a:ext cx="4152716" cy="86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i="0" dirty="0">
                <a:solidFill>
                  <a:schemeClr val="tx1"/>
                </a:solidFill>
                <a:latin typeface="+mj-lt"/>
              </a:rPr>
              <a:t>What happens to the details of the image?</a:t>
            </a:r>
            <a:endParaRPr lang="en-US" sz="1800" i="0" dirty="0">
              <a:solidFill>
                <a:schemeClr val="tx1"/>
              </a:solidFill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j-lt"/>
              </a:rPr>
              <a:t>They get smoothed out as we move to higher levels.</a:t>
            </a:r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8" name="What is preserved at the higher levels?"/>
          <p:cNvSpPr txBox="1"/>
          <p:nvPr/>
        </p:nvSpPr>
        <p:spPr>
          <a:xfrm>
            <a:off x="4825909" y="2996191"/>
            <a:ext cx="4152716" cy="86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i="0" dirty="0">
                <a:solidFill>
                  <a:schemeClr val="tx1"/>
                </a:solidFill>
                <a:latin typeface="+mj-lt"/>
              </a:rPr>
              <a:t>What is preserved at the higher levels?</a:t>
            </a:r>
            <a:endParaRPr lang="en-US" sz="1800" i="0" dirty="0">
              <a:solidFill>
                <a:schemeClr val="tx1"/>
              </a:solidFill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Some properties of the Gaussian pyramid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58398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31" y="1851422"/>
            <a:ext cx="4200605" cy="376654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What happens to the details of the image?"/>
          <p:cNvSpPr txBox="1"/>
          <p:nvPr/>
        </p:nvSpPr>
        <p:spPr>
          <a:xfrm>
            <a:off x="4825909" y="1851422"/>
            <a:ext cx="4152716" cy="86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i="0" dirty="0">
                <a:solidFill>
                  <a:schemeClr val="tx1"/>
                </a:solidFill>
                <a:latin typeface="+mj-lt"/>
              </a:rPr>
              <a:t>What happens to the details of the image?</a:t>
            </a:r>
            <a:endParaRPr lang="en-US" sz="1800" i="0" dirty="0">
              <a:solidFill>
                <a:schemeClr val="tx1"/>
              </a:solidFill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j-lt"/>
              </a:rPr>
              <a:t>They get smoothed out as we move to higher levels.</a:t>
            </a:r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8" name="What is preserved at the higher levels?"/>
          <p:cNvSpPr txBox="1"/>
          <p:nvPr/>
        </p:nvSpPr>
        <p:spPr>
          <a:xfrm>
            <a:off x="4825909" y="2996190"/>
            <a:ext cx="4152716" cy="86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i="0" dirty="0">
                <a:solidFill>
                  <a:schemeClr val="tx1"/>
                </a:solidFill>
                <a:latin typeface="+mj-lt"/>
              </a:rPr>
              <a:t>What is preserved at the higher levels?</a:t>
            </a:r>
            <a:endParaRPr lang="en-US" sz="1800" i="0" dirty="0">
              <a:solidFill>
                <a:schemeClr val="tx1"/>
              </a:solidFill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j-lt"/>
              </a:rPr>
              <a:t>Mostly large uniform regions in the original image.</a:t>
            </a:r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0" name="How would you reconstruct the original image using the upper pyramid?"/>
          <p:cNvSpPr txBox="1"/>
          <p:nvPr/>
        </p:nvSpPr>
        <p:spPr>
          <a:xfrm>
            <a:off x="4825909" y="4140958"/>
            <a:ext cx="4152716" cy="86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i="0" dirty="0">
                <a:solidFill>
                  <a:schemeClr val="tx1"/>
                </a:solidFill>
                <a:latin typeface="+mj-lt"/>
              </a:rPr>
              <a:t>How would you reconstruct the original image </a:t>
            </a:r>
            <a:r>
              <a:rPr lang="en-US" sz="1800" i="0" dirty="0">
                <a:solidFill>
                  <a:schemeClr val="tx1"/>
                </a:solidFill>
                <a:latin typeface="+mj-lt"/>
              </a:rPr>
              <a:t>from the image at the upper level?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Some properties of the Gaussian pyramid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541300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31" y="1851422"/>
            <a:ext cx="4200605" cy="376654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What happens to the details of the image?"/>
          <p:cNvSpPr txBox="1"/>
          <p:nvPr/>
        </p:nvSpPr>
        <p:spPr>
          <a:xfrm>
            <a:off x="4825909" y="1851422"/>
            <a:ext cx="4152716" cy="86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i="0" dirty="0">
                <a:solidFill>
                  <a:schemeClr val="tx1"/>
                </a:solidFill>
                <a:latin typeface="+mj-lt"/>
              </a:rPr>
              <a:t>What happens to the details of the image?</a:t>
            </a:r>
            <a:endParaRPr lang="en-US" sz="1800" i="0" dirty="0">
              <a:solidFill>
                <a:schemeClr val="tx1"/>
              </a:solidFill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j-lt"/>
              </a:rPr>
              <a:t>They get smoothed out as we move to higher levels.</a:t>
            </a:r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8" name="What is preserved at the higher levels?"/>
          <p:cNvSpPr txBox="1"/>
          <p:nvPr/>
        </p:nvSpPr>
        <p:spPr>
          <a:xfrm>
            <a:off x="4825909" y="2996190"/>
            <a:ext cx="4152716" cy="86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i="0" dirty="0">
                <a:solidFill>
                  <a:schemeClr val="tx1"/>
                </a:solidFill>
                <a:latin typeface="+mj-lt"/>
              </a:rPr>
              <a:t>What is preserved at the higher levels?</a:t>
            </a:r>
            <a:endParaRPr lang="en-US" sz="1800" i="0" dirty="0">
              <a:solidFill>
                <a:schemeClr val="tx1"/>
              </a:solidFill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j-lt"/>
              </a:rPr>
              <a:t>Mostly large uniform regions in the original image.</a:t>
            </a:r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0" name="How would you reconstruct the original image using the upper pyramid?"/>
          <p:cNvSpPr txBox="1"/>
          <p:nvPr/>
        </p:nvSpPr>
        <p:spPr>
          <a:xfrm>
            <a:off x="4825909" y="4140958"/>
            <a:ext cx="4152716" cy="86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i="0" dirty="0">
                <a:solidFill>
                  <a:schemeClr val="tx1"/>
                </a:solidFill>
                <a:latin typeface="+mj-lt"/>
              </a:rPr>
              <a:t>How would you reconstruct the original image </a:t>
            </a:r>
            <a:r>
              <a:rPr lang="en-US" sz="1800" i="0" dirty="0">
                <a:solidFill>
                  <a:schemeClr val="tx1"/>
                </a:solidFill>
                <a:latin typeface="+mj-lt"/>
              </a:rPr>
              <a:t>from the image at the upper level?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j-lt"/>
              </a:rPr>
              <a:t>That’s not possible.</a:t>
            </a:r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Some properties of the Gaussian pyramid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04463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Blurring is </a:t>
            </a:r>
            <a:r>
              <a:rPr lang="en-US" dirty="0" err="1"/>
              <a:t>lossy</a:t>
            </a:r>
            <a:endParaRPr dirty="0"/>
          </a:p>
        </p:txBody>
      </p:sp>
      <p:pic>
        <p:nvPicPr>
          <p:cNvPr id="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9" y="1993107"/>
            <a:ext cx="2547989" cy="2547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006" y="1993107"/>
            <a:ext cx="2547989" cy="2547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13" y="1993106"/>
            <a:ext cx="2547989" cy="2547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-"/>
          <p:cNvSpPr txBox="1"/>
          <p:nvPr/>
        </p:nvSpPr>
        <p:spPr>
          <a:xfrm>
            <a:off x="3057437" y="3022417"/>
            <a:ext cx="144720" cy="489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>
                <a:latin typeface="+mj-lt"/>
              </a:rPr>
              <a:t>-</a:t>
            </a:r>
          </a:p>
        </p:txBody>
      </p:sp>
      <p:sp>
        <p:nvSpPr>
          <p:cNvPr id="13" name="="/>
          <p:cNvSpPr txBox="1"/>
          <p:nvPr/>
        </p:nvSpPr>
        <p:spPr>
          <a:xfrm>
            <a:off x="5904174" y="3022417"/>
            <a:ext cx="220060" cy="489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 dirty="0">
                <a:latin typeface="+mj-lt"/>
              </a:rPr>
              <a:t>=</a:t>
            </a:r>
          </a:p>
        </p:txBody>
      </p:sp>
      <p:sp>
        <p:nvSpPr>
          <p:cNvPr id="14" name="Level 0"/>
          <p:cNvSpPr txBox="1"/>
          <p:nvPr/>
        </p:nvSpPr>
        <p:spPr>
          <a:xfrm>
            <a:off x="413599" y="4541095"/>
            <a:ext cx="2547989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l</a:t>
            </a:r>
            <a:r>
              <a:rPr sz="1800" dirty="0">
                <a:latin typeface="+mj-lt"/>
              </a:rPr>
              <a:t>evel 0</a:t>
            </a:r>
          </a:p>
        </p:txBody>
      </p:sp>
      <p:sp>
        <p:nvSpPr>
          <p:cNvPr id="16" name="Residual"/>
          <p:cNvSpPr txBox="1"/>
          <p:nvPr/>
        </p:nvSpPr>
        <p:spPr>
          <a:xfrm>
            <a:off x="6180859" y="4541095"/>
            <a:ext cx="2549543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r</a:t>
            </a:r>
            <a:r>
              <a:rPr sz="1800" dirty="0">
                <a:latin typeface="+mj-lt"/>
              </a:rPr>
              <a:t>esidual</a:t>
            </a:r>
          </a:p>
        </p:txBody>
      </p:sp>
      <p:sp>
        <p:nvSpPr>
          <p:cNvPr id="19" name="We can retain the residuals with a ..."/>
          <p:cNvSpPr txBox="1"/>
          <p:nvPr/>
        </p:nvSpPr>
        <p:spPr>
          <a:xfrm>
            <a:off x="5594222" y="5224108"/>
            <a:ext cx="3136180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r"/>
            <a:r>
              <a:rPr lang="en-US" sz="1800" dirty="0">
                <a:latin typeface="+mj-lt"/>
              </a:rPr>
              <a:t>What does the residual look like?</a:t>
            </a:r>
            <a:endParaRPr sz="1800" dirty="0">
              <a:latin typeface="+mj-lt"/>
            </a:endParaRPr>
          </a:p>
        </p:txBody>
      </p:sp>
      <p:sp>
        <p:nvSpPr>
          <p:cNvPr id="20" name="Level 1"/>
          <p:cNvSpPr txBox="1"/>
          <p:nvPr/>
        </p:nvSpPr>
        <p:spPr>
          <a:xfrm>
            <a:off x="3018814" y="4541095"/>
            <a:ext cx="3104819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l</a:t>
            </a:r>
            <a:r>
              <a:rPr sz="1800" dirty="0">
                <a:latin typeface="+mj-lt"/>
              </a:rPr>
              <a:t>evel 1</a:t>
            </a:r>
            <a:r>
              <a:rPr lang="en-US" sz="1800" dirty="0">
                <a:latin typeface="+mj-lt"/>
              </a:rPr>
              <a:t> (before </a:t>
            </a:r>
            <a:r>
              <a:rPr lang="en-US" sz="1800" dirty="0" err="1">
                <a:latin typeface="+mj-lt"/>
              </a:rPr>
              <a:t>downsampling</a:t>
            </a:r>
            <a:r>
              <a:rPr lang="en-US" sz="1800" dirty="0">
                <a:latin typeface="+mj-lt"/>
              </a:rPr>
              <a:t>)</a:t>
            </a:r>
            <a:endParaRPr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078402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8"/>
          <p:cNvSpPr txBox="1">
            <a:spLocks noChangeArrowheads="1"/>
          </p:cNvSpPr>
          <p:nvPr/>
        </p:nvSpPr>
        <p:spPr bwMode="auto">
          <a:xfrm>
            <a:off x="304800" y="5715000"/>
            <a:ext cx="44624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</a:rPr>
              <a:t>Throw away every other row and column to create a </a:t>
            </a: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1/2</a:t>
            </a: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</a:rPr>
              <a:t> size image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US" altLang="en-US" sz="2000" i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987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63" y="1676400"/>
            <a:ext cx="4491037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30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5850" y="2590800"/>
            <a:ext cx="24447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4"/>
          <p:cNvGrpSpPr>
            <a:grpSpLocks/>
          </p:cNvGrpSpPr>
          <p:nvPr/>
        </p:nvGrpSpPr>
        <p:grpSpPr bwMode="auto">
          <a:xfrm>
            <a:off x="392113" y="1676400"/>
            <a:ext cx="4343400" cy="3581400"/>
            <a:chOff x="48" y="1056"/>
            <a:chExt cx="2736" cy="2256"/>
          </a:xfrm>
        </p:grpSpPr>
        <p:grpSp>
          <p:nvGrpSpPr>
            <p:cNvPr id="79880" name="Group 30"/>
            <p:cNvGrpSpPr>
              <a:grpSpLocks/>
            </p:cNvGrpSpPr>
            <p:nvPr/>
          </p:nvGrpSpPr>
          <p:grpSpPr bwMode="auto">
            <a:xfrm>
              <a:off x="48" y="1056"/>
              <a:ext cx="2736" cy="96"/>
              <a:chOff x="48" y="1056"/>
              <a:chExt cx="2736" cy="96"/>
            </a:xfrm>
          </p:grpSpPr>
          <p:sp>
            <p:nvSpPr>
              <p:cNvPr id="79998" name="Oval 1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9" name="Oval 1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0" name="Oval 1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1" name="Oval 1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2" name="Oval 2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3" name="Oval 2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4" name="Oval 2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5" name="Oval 2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6" name="Oval 2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7" name="Oval 2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8" name="Oval 2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9" name="Oval 2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1" name="Group 31"/>
            <p:cNvGrpSpPr>
              <a:grpSpLocks/>
            </p:cNvGrpSpPr>
            <p:nvPr/>
          </p:nvGrpSpPr>
          <p:grpSpPr bwMode="auto">
            <a:xfrm>
              <a:off x="48" y="1296"/>
              <a:ext cx="2736" cy="96"/>
              <a:chOff x="48" y="1056"/>
              <a:chExt cx="2736" cy="96"/>
            </a:xfrm>
          </p:grpSpPr>
          <p:sp>
            <p:nvSpPr>
              <p:cNvPr id="79986" name="Oval 32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7" name="Oval 33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8" name="Oval 34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9" name="Oval 35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0" name="Oval 36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1" name="Oval 37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2" name="Oval 38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3" name="Oval 39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4" name="Oval 40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5" name="Oval 41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6" name="Oval 42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7" name="Oval 43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2" name="Group 44"/>
            <p:cNvGrpSpPr>
              <a:grpSpLocks/>
            </p:cNvGrpSpPr>
            <p:nvPr/>
          </p:nvGrpSpPr>
          <p:grpSpPr bwMode="auto">
            <a:xfrm>
              <a:off x="48" y="1536"/>
              <a:ext cx="2736" cy="96"/>
              <a:chOff x="48" y="1056"/>
              <a:chExt cx="2736" cy="96"/>
            </a:xfrm>
          </p:grpSpPr>
          <p:sp>
            <p:nvSpPr>
              <p:cNvPr id="79974" name="Oval 45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5" name="Oval 46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6" name="Oval 47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7" name="Oval 48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8" name="Oval 49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9" name="Oval 50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0" name="Oval 51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1" name="Oval 52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2" name="Oval 53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3" name="Oval 54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4" name="Oval 55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5" name="Oval 56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3" name="Group 57"/>
            <p:cNvGrpSpPr>
              <a:grpSpLocks/>
            </p:cNvGrpSpPr>
            <p:nvPr/>
          </p:nvGrpSpPr>
          <p:grpSpPr bwMode="auto">
            <a:xfrm>
              <a:off x="48" y="1776"/>
              <a:ext cx="2736" cy="96"/>
              <a:chOff x="48" y="1056"/>
              <a:chExt cx="2736" cy="96"/>
            </a:xfrm>
          </p:grpSpPr>
          <p:sp>
            <p:nvSpPr>
              <p:cNvPr id="79962" name="Oval 58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3" name="Oval 59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4" name="Oval 60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5" name="Oval 61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6" name="Oval 62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7" name="Oval 63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8" name="Oval 64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9" name="Oval 65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0" name="Oval 66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1" name="Oval 67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2" name="Oval 68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3" name="Oval 6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4" name="Group 70"/>
            <p:cNvGrpSpPr>
              <a:grpSpLocks/>
            </p:cNvGrpSpPr>
            <p:nvPr/>
          </p:nvGrpSpPr>
          <p:grpSpPr bwMode="auto">
            <a:xfrm>
              <a:off x="48" y="2016"/>
              <a:ext cx="2736" cy="96"/>
              <a:chOff x="48" y="1056"/>
              <a:chExt cx="2736" cy="96"/>
            </a:xfrm>
          </p:grpSpPr>
          <p:sp>
            <p:nvSpPr>
              <p:cNvPr id="79950" name="Oval 71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1" name="Oval 72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2" name="Oval 73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3" name="Oval 74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4" name="Oval 75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5" name="Oval 76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6" name="Oval 77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7" name="Oval 78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8" name="Oval 79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9" name="Oval 80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0" name="Oval 81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1" name="Oval 82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5" name="Group 83"/>
            <p:cNvGrpSpPr>
              <a:grpSpLocks/>
            </p:cNvGrpSpPr>
            <p:nvPr/>
          </p:nvGrpSpPr>
          <p:grpSpPr bwMode="auto">
            <a:xfrm>
              <a:off x="48" y="2256"/>
              <a:ext cx="2736" cy="96"/>
              <a:chOff x="48" y="1056"/>
              <a:chExt cx="2736" cy="96"/>
            </a:xfrm>
          </p:grpSpPr>
          <p:sp>
            <p:nvSpPr>
              <p:cNvPr id="79938" name="Oval 84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9" name="Oval 85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0" name="Oval 86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1" name="Oval 87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2" name="Oval 88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3" name="Oval 89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4" name="Oval 90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5" name="Oval 91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6" name="Oval 92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7" name="Oval 93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8" name="Oval 94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9" name="Oval 95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6" name="Group 96"/>
            <p:cNvGrpSpPr>
              <a:grpSpLocks/>
            </p:cNvGrpSpPr>
            <p:nvPr/>
          </p:nvGrpSpPr>
          <p:grpSpPr bwMode="auto">
            <a:xfrm>
              <a:off x="48" y="2496"/>
              <a:ext cx="2736" cy="96"/>
              <a:chOff x="48" y="1056"/>
              <a:chExt cx="2736" cy="96"/>
            </a:xfrm>
          </p:grpSpPr>
          <p:sp>
            <p:nvSpPr>
              <p:cNvPr id="79926" name="Oval 97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7" name="Oval 98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8" name="Oval 99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9" name="Oval 100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0" name="Oval 10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1" name="Oval 10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2" name="Oval 10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3" name="Oval 10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4" name="Oval 10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5" name="Oval 10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6" name="Oval 10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7" name="Oval 108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7" name="Group 109"/>
            <p:cNvGrpSpPr>
              <a:grpSpLocks/>
            </p:cNvGrpSpPr>
            <p:nvPr/>
          </p:nvGrpSpPr>
          <p:grpSpPr bwMode="auto">
            <a:xfrm>
              <a:off x="48" y="2736"/>
              <a:ext cx="2736" cy="96"/>
              <a:chOff x="48" y="1056"/>
              <a:chExt cx="2736" cy="96"/>
            </a:xfrm>
          </p:grpSpPr>
          <p:sp>
            <p:nvSpPr>
              <p:cNvPr id="79914" name="Oval 110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5" name="Oval 111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6" name="Oval 112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7" name="Oval 113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8" name="Oval 114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9" name="Oval 115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0" name="Oval 116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1" name="Oval 117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2" name="Oval 118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3" name="Oval 119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4" name="Oval 120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5" name="Oval 121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8" name="Group 122"/>
            <p:cNvGrpSpPr>
              <a:grpSpLocks/>
            </p:cNvGrpSpPr>
            <p:nvPr/>
          </p:nvGrpSpPr>
          <p:grpSpPr bwMode="auto">
            <a:xfrm>
              <a:off x="48" y="2976"/>
              <a:ext cx="2736" cy="96"/>
              <a:chOff x="48" y="1056"/>
              <a:chExt cx="2736" cy="96"/>
            </a:xfrm>
          </p:grpSpPr>
          <p:sp>
            <p:nvSpPr>
              <p:cNvPr id="79902" name="Oval 123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3" name="Oval 124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4" name="Oval 125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5" name="Oval 126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6" name="Oval 127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7" name="Oval 128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8" name="Oval 129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9" name="Oval 130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0" name="Oval 131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1" name="Oval 132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2" name="Oval 133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3" name="Oval 134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9" name="Group 135"/>
            <p:cNvGrpSpPr>
              <a:grpSpLocks/>
            </p:cNvGrpSpPr>
            <p:nvPr/>
          </p:nvGrpSpPr>
          <p:grpSpPr bwMode="auto">
            <a:xfrm>
              <a:off x="48" y="3216"/>
              <a:ext cx="2736" cy="96"/>
              <a:chOff x="48" y="1056"/>
              <a:chExt cx="2736" cy="96"/>
            </a:xfrm>
          </p:grpSpPr>
          <p:sp>
            <p:nvSpPr>
              <p:cNvPr id="79890" name="Oval 13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1" name="Oval 13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2" name="Oval 13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3" name="Oval 13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4" name="Oval 140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5" name="Oval 141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6" name="Oval 142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7" name="Oval 143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8" name="Oval 144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9" name="Oval 145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0" name="Oval 146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1" name="Oval 147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5181600" y="3733800"/>
            <a:ext cx="5334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304800" y="362490"/>
            <a:ext cx="8229600" cy="91440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Calibri"/>
              </a:rPr>
              <a:t>Making lower resolution images:</a:t>
            </a:r>
            <a:br>
              <a:rPr lang="en-US" sz="4000" dirty="0">
                <a:solidFill>
                  <a:prstClr val="black"/>
                </a:solidFill>
                <a:latin typeface="Calibri"/>
              </a:rPr>
            </a:br>
            <a:r>
              <a:rPr lang="en-US" sz="4000" dirty="0">
                <a:solidFill>
                  <a:prstClr val="black"/>
                </a:solidFill>
                <a:latin typeface="Calibri"/>
              </a:rPr>
              <a:t>Subsampling by a factor of 2</a:t>
            </a:r>
          </a:p>
        </p:txBody>
      </p:sp>
    </p:spTree>
    <p:extLst>
      <p:ext uri="{BB962C8B-B14F-4D97-AF65-F5344CB8AC3E}">
        <p14:creationId xmlns:p14="http://schemas.microsoft.com/office/powerpoint/2010/main" val="134380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2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Blurring is </a:t>
            </a:r>
            <a:r>
              <a:rPr lang="en-US" dirty="0" err="1"/>
              <a:t>lossy</a:t>
            </a:r>
            <a:endParaRPr dirty="0"/>
          </a:p>
        </p:txBody>
      </p:sp>
      <p:pic>
        <p:nvPicPr>
          <p:cNvPr id="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9" y="1993107"/>
            <a:ext cx="2547989" cy="2547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006" y="1993107"/>
            <a:ext cx="2547989" cy="2547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13" y="1993106"/>
            <a:ext cx="2547989" cy="2547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-"/>
          <p:cNvSpPr txBox="1"/>
          <p:nvPr/>
        </p:nvSpPr>
        <p:spPr>
          <a:xfrm>
            <a:off x="3057437" y="3022417"/>
            <a:ext cx="144720" cy="489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>
                <a:latin typeface="+mj-lt"/>
              </a:rPr>
              <a:t>-</a:t>
            </a:r>
          </a:p>
        </p:txBody>
      </p:sp>
      <p:sp>
        <p:nvSpPr>
          <p:cNvPr id="13" name="="/>
          <p:cNvSpPr txBox="1"/>
          <p:nvPr/>
        </p:nvSpPr>
        <p:spPr>
          <a:xfrm>
            <a:off x="5904174" y="3022417"/>
            <a:ext cx="220060" cy="489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 dirty="0">
                <a:latin typeface="+mj-lt"/>
              </a:rPr>
              <a:t>=</a:t>
            </a:r>
          </a:p>
        </p:txBody>
      </p:sp>
      <p:sp>
        <p:nvSpPr>
          <p:cNvPr id="14" name="Level 0"/>
          <p:cNvSpPr txBox="1"/>
          <p:nvPr/>
        </p:nvSpPr>
        <p:spPr>
          <a:xfrm>
            <a:off x="413599" y="4541095"/>
            <a:ext cx="2547989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l</a:t>
            </a:r>
            <a:r>
              <a:rPr sz="1800" dirty="0">
                <a:latin typeface="+mj-lt"/>
              </a:rPr>
              <a:t>evel 0</a:t>
            </a:r>
          </a:p>
        </p:txBody>
      </p:sp>
      <p:sp>
        <p:nvSpPr>
          <p:cNvPr id="15" name="Level 1"/>
          <p:cNvSpPr txBox="1"/>
          <p:nvPr/>
        </p:nvSpPr>
        <p:spPr>
          <a:xfrm>
            <a:off x="3018814" y="4541095"/>
            <a:ext cx="3104819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l</a:t>
            </a:r>
            <a:r>
              <a:rPr sz="1800" dirty="0">
                <a:latin typeface="+mj-lt"/>
              </a:rPr>
              <a:t>evel 1</a:t>
            </a:r>
            <a:r>
              <a:rPr lang="en-US" sz="1800" dirty="0">
                <a:latin typeface="+mj-lt"/>
              </a:rPr>
              <a:t> (before </a:t>
            </a:r>
            <a:r>
              <a:rPr lang="en-US" sz="1800" dirty="0" err="1">
                <a:latin typeface="+mj-lt"/>
              </a:rPr>
              <a:t>downsampling</a:t>
            </a:r>
            <a:r>
              <a:rPr lang="en-US" sz="1800" dirty="0">
                <a:latin typeface="+mj-lt"/>
              </a:rPr>
              <a:t>)</a:t>
            </a:r>
            <a:endParaRPr sz="1800" dirty="0">
              <a:latin typeface="+mj-lt"/>
            </a:endParaRPr>
          </a:p>
        </p:txBody>
      </p:sp>
      <p:sp>
        <p:nvSpPr>
          <p:cNvPr id="16" name="Residual"/>
          <p:cNvSpPr txBox="1"/>
          <p:nvPr/>
        </p:nvSpPr>
        <p:spPr>
          <a:xfrm>
            <a:off x="6180859" y="4541095"/>
            <a:ext cx="2549543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r</a:t>
            </a:r>
            <a:r>
              <a:rPr sz="1800" dirty="0">
                <a:latin typeface="+mj-lt"/>
              </a:rPr>
              <a:t>esidual</a:t>
            </a:r>
          </a:p>
        </p:txBody>
      </p:sp>
      <p:sp>
        <p:nvSpPr>
          <p:cNvPr id="19" name="We can retain the residuals with a ..."/>
          <p:cNvSpPr txBox="1"/>
          <p:nvPr/>
        </p:nvSpPr>
        <p:spPr>
          <a:xfrm>
            <a:off x="4973988" y="5224108"/>
            <a:ext cx="3756414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r"/>
            <a:r>
              <a:rPr lang="en-US" sz="1800" dirty="0">
                <a:latin typeface="+mj-lt"/>
              </a:rPr>
              <a:t>Can we make a pyramid that is lossless?</a:t>
            </a:r>
            <a:endParaRPr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698658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931915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Laplacian image pyramid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68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at happens to the details of the image?"/>
          <p:cNvSpPr txBox="1"/>
          <p:nvPr/>
        </p:nvSpPr>
        <p:spPr>
          <a:xfrm>
            <a:off x="4825909" y="1989922"/>
            <a:ext cx="4152716" cy="5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1800" i="0" dirty="0">
                <a:solidFill>
                  <a:schemeClr val="tx1"/>
                </a:solidFill>
                <a:latin typeface="+mj-lt"/>
              </a:rPr>
              <a:t>At each level, retain the residuals instead of the blurred images themselves.</a:t>
            </a:r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8" name="What is preserved at the higher levels?"/>
          <p:cNvSpPr txBox="1"/>
          <p:nvPr/>
        </p:nvSpPr>
        <p:spPr>
          <a:xfrm>
            <a:off x="4825909" y="2996190"/>
            <a:ext cx="4152716" cy="86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1800" i="0" dirty="0">
                <a:solidFill>
                  <a:schemeClr val="tx1"/>
                </a:solidFill>
                <a:latin typeface="+mj-lt"/>
              </a:rPr>
              <a:t>Can we reconstruct the original image using the pyramid?</a:t>
            </a:r>
          </a:p>
          <a:p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Laplacian image pyramid</a:t>
            </a:r>
            <a:endParaRPr dirty="0"/>
          </a:p>
        </p:txBody>
      </p:sp>
      <p:pic>
        <p:nvPicPr>
          <p:cNvPr id="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30" y="1851422"/>
            <a:ext cx="4200605" cy="38014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267069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at happens to the details of the image?"/>
          <p:cNvSpPr txBox="1"/>
          <p:nvPr/>
        </p:nvSpPr>
        <p:spPr>
          <a:xfrm>
            <a:off x="4825909" y="1989922"/>
            <a:ext cx="4152716" cy="5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1800" i="0" dirty="0">
                <a:solidFill>
                  <a:schemeClr val="tx1"/>
                </a:solidFill>
                <a:latin typeface="+mj-lt"/>
              </a:rPr>
              <a:t>At each level, retain the residuals instead of the blurred images themselves.</a:t>
            </a:r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8" name="What is preserved at the higher levels?"/>
          <p:cNvSpPr txBox="1"/>
          <p:nvPr/>
        </p:nvSpPr>
        <p:spPr>
          <a:xfrm>
            <a:off x="4825909" y="2996190"/>
            <a:ext cx="4152716" cy="86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1800" i="0" dirty="0">
                <a:solidFill>
                  <a:schemeClr val="tx1"/>
                </a:solidFill>
                <a:latin typeface="+mj-lt"/>
              </a:rPr>
              <a:t>Can we reconstruct the original image using the pyramid?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latin typeface="+mj-lt"/>
              </a:rPr>
              <a:t>Yes we can!</a:t>
            </a:r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0" name="How would you reconstruct the original image using the upper pyramid?"/>
          <p:cNvSpPr txBox="1"/>
          <p:nvPr/>
        </p:nvSpPr>
        <p:spPr>
          <a:xfrm>
            <a:off x="4825909" y="4780421"/>
            <a:ext cx="4152716" cy="5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1800" i="0" dirty="0">
                <a:solidFill>
                  <a:schemeClr val="tx1"/>
                </a:solidFill>
                <a:latin typeface="+mj-lt"/>
              </a:rPr>
              <a:t>What do we need to store to be able to reconstruct the original image?</a:t>
            </a:r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Laplacian image pyramid</a:t>
            </a:r>
            <a:endParaRPr dirty="0"/>
          </a:p>
        </p:txBody>
      </p:sp>
      <p:pic>
        <p:nvPicPr>
          <p:cNvPr id="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30" y="1851422"/>
            <a:ext cx="4200605" cy="3801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33" y="3362391"/>
            <a:ext cx="853892" cy="12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3505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start by looking at just one level</a:t>
            </a:r>
            <a:endParaRPr dirty="0"/>
          </a:p>
        </p:txBody>
      </p:sp>
      <p:pic>
        <p:nvPicPr>
          <p:cNvPr id="9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9" y="1993107"/>
            <a:ext cx="2547989" cy="2547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006" y="1993107"/>
            <a:ext cx="2547989" cy="2547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13" y="1993106"/>
            <a:ext cx="2547989" cy="254798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-"/>
          <p:cNvSpPr txBox="1"/>
          <p:nvPr/>
        </p:nvSpPr>
        <p:spPr>
          <a:xfrm>
            <a:off x="3019766" y="3022417"/>
            <a:ext cx="220060" cy="489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=</a:t>
            </a:r>
            <a:endParaRPr sz="3000" dirty="0">
              <a:latin typeface="+mj-lt"/>
            </a:endParaRPr>
          </a:p>
        </p:txBody>
      </p:sp>
      <p:sp>
        <p:nvSpPr>
          <p:cNvPr id="13" name="="/>
          <p:cNvSpPr txBox="1"/>
          <p:nvPr/>
        </p:nvSpPr>
        <p:spPr>
          <a:xfrm>
            <a:off x="5904174" y="3022417"/>
            <a:ext cx="220060" cy="489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+</a:t>
            </a:r>
            <a:endParaRPr sz="3000" dirty="0">
              <a:latin typeface="+mj-lt"/>
            </a:endParaRPr>
          </a:p>
        </p:txBody>
      </p:sp>
      <p:sp>
        <p:nvSpPr>
          <p:cNvPr id="14" name="Level 0"/>
          <p:cNvSpPr txBox="1"/>
          <p:nvPr/>
        </p:nvSpPr>
        <p:spPr>
          <a:xfrm>
            <a:off x="413599" y="4541095"/>
            <a:ext cx="2547989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l</a:t>
            </a:r>
            <a:r>
              <a:rPr sz="1800" dirty="0">
                <a:latin typeface="+mj-lt"/>
              </a:rPr>
              <a:t>evel 0</a:t>
            </a:r>
          </a:p>
        </p:txBody>
      </p:sp>
      <p:sp>
        <p:nvSpPr>
          <p:cNvPr id="16" name="Residual"/>
          <p:cNvSpPr txBox="1"/>
          <p:nvPr/>
        </p:nvSpPr>
        <p:spPr>
          <a:xfrm>
            <a:off x="6180859" y="4541095"/>
            <a:ext cx="2549543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r</a:t>
            </a:r>
            <a:r>
              <a:rPr sz="1800" dirty="0">
                <a:latin typeface="+mj-lt"/>
              </a:rPr>
              <a:t>esidual</a:t>
            </a:r>
          </a:p>
        </p:txBody>
      </p:sp>
      <p:sp>
        <p:nvSpPr>
          <p:cNvPr id="19" name="We can retain the residuals with a ..."/>
          <p:cNvSpPr txBox="1"/>
          <p:nvPr/>
        </p:nvSpPr>
        <p:spPr>
          <a:xfrm>
            <a:off x="592340" y="5224108"/>
            <a:ext cx="8138062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r"/>
            <a:r>
              <a:rPr lang="en-US" sz="1800" dirty="0">
                <a:latin typeface="+mj-lt"/>
              </a:rPr>
              <a:t>Does this mean we need to store both residuals and the blurred copies of the original?</a:t>
            </a:r>
            <a:endParaRPr sz="1800" dirty="0">
              <a:latin typeface="+mj-lt"/>
            </a:endParaRPr>
          </a:p>
        </p:txBody>
      </p:sp>
      <p:sp>
        <p:nvSpPr>
          <p:cNvPr id="17" name="Level 1"/>
          <p:cNvSpPr txBox="1"/>
          <p:nvPr/>
        </p:nvSpPr>
        <p:spPr>
          <a:xfrm>
            <a:off x="3018814" y="4541095"/>
            <a:ext cx="3104819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6" tIns="13716" rIns="13716" bIns="13716" anchor="ctr">
            <a:spAutoFit/>
          </a:bodyPr>
          <a:lstStyle>
            <a:lvl1pPr defTabSz="546100"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l</a:t>
            </a:r>
            <a:r>
              <a:rPr sz="1800" dirty="0">
                <a:latin typeface="+mj-lt"/>
              </a:rPr>
              <a:t>evel 1</a:t>
            </a:r>
            <a:r>
              <a:rPr lang="en-US" sz="1800" dirty="0">
                <a:latin typeface="+mj-lt"/>
              </a:rPr>
              <a:t> (</a:t>
            </a:r>
            <a:r>
              <a:rPr lang="en-US" sz="1800" dirty="0" err="1">
                <a:latin typeface="+mj-lt"/>
              </a:rPr>
              <a:t>upsampled</a:t>
            </a:r>
            <a:r>
              <a:rPr lang="en-US" sz="1800" dirty="0">
                <a:latin typeface="+mj-lt"/>
              </a:rPr>
              <a:t>)</a:t>
            </a:r>
            <a:endParaRPr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804972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06" y="1781835"/>
            <a:ext cx="6096834" cy="368350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Constructing a Laplacian pyramid</a:t>
            </a:r>
            <a:endParaRPr dirty="0"/>
          </a:p>
        </p:txBody>
      </p:sp>
      <p:sp>
        <p:nvSpPr>
          <p:cNvPr id="7" name="repeat"/>
          <p:cNvSpPr txBox="1"/>
          <p:nvPr/>
        </p:nvSpPr>
        <p:spPr>
          <a:xfrm>
            <a:off x="409041" y="3963942"/>
            <a:ext cx="597726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repeat</a:t>
            </a:r>
            <a:r>
              <a:rPr lang="en-US" sz="1500" dirty="0">
                <a:latin typeface="+mj-lt"/>
              </a:rPr>
              <a:t>:</a:t>
            </a:r>
            <a:endParaRPr sz="1500" dirty="0">
              <a:latin typeface="+mj-lt"/>
            </a:endParaRPr>
          </a:p>
        </p:txBody>
      </p:sp>
      <p:sp>
        <p:nvSpPr>
          <p:cNvPr id="8" name="filter"/>
          <p:cNvSpPr txBox="1"/>
          <p:nvPr/>
        </p:nvSpPr>
        <p:spPr>
          <a:xfrm>
            <a:off x="813454" y="4280398"/>
            <a:ext cx="409277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filter</a:t>
            </a:r>
          </a:p>
        </p:txBody>
      </p:sp>
      <p:sp>
        <p:nvSpPr>
          <p:cNvPr id="9" name="subsample"/>
          <p:cNvSpPr txBox="1"/>
          <p:nvPr/>
        </p:nvSpPr>
        <p:spPr>
          <a:xfrm>
            <a:off x="813453" y="4812693"/>
            <a:ext cx="873635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subsample</a:t>
            </a:r>
          </a:p>
        </p:txBody>
      </p:sp>
      <p:sp>
        <p:nvSpPr>
          <p:cNvPr id="10" name="until min resolution reached"/>
          <p:cNvSpPr txBox="1"/>
          <p:nvPr/>
        </p:nvSpPr>
        <p:spPr>
          <a:xfrm>
            <a:off x="409041" y="5018446"/>
            <a:ext cx="2197000" cy="496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>
                <a:latin typeface="+mj-lt"/>
              </a:rPr>
              <a:t>until min resolution reached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9712" y="3911064"/>
            <a:ext cx="2375655" cy="1554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peat"/>
          <p:cNvSpPr txBox="1"/>
          <p:nvPr/>
        </p:nvSpPr>
        <p:spPr>
          <a:xfrm>
            <a:off x="319712" y="3596615"/>
            <a:ext cx="2375655" cy="311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algn="ctr"/>
            <a:r>
              <a:rPr lang="en-US" dirty="0">
                <a:latin typeface="+mj-lt"/>
              </a:rPr>
              <a:t>Algorithm</a:t>
            </a:r>
            <a:endParaRPr dirty="0">
              <a:latin typeface="+mj-lt"/>
            </a:endParaRPr>
          </a:p>
        </p:txBody>
      </p:sp>
      <p:sp>
        <p:nvSpPr>
          <p:cNvPr id="13" name="filter"/>
          <p:cNvSpPr txBox="1"/>
          <p:nvPr/>
        </p:nvSpPr>
        <p:spPr>
          <a:xfrm>
            <a:off x="821694" y="4546664"/>
            <a:ext cx="1392559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lang="en-US" sz="1500" dirty="0">
                <a:latin typeface="+mj-lt"/>
              </a:rPr>
              <a:t>compute residual</a:t>
            </a:r>
            <a:endParaRPr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57355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06" y="1781835"/>
            <a:ext cx="6096834" cy="368350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Constructing a Laplacian pyramid</a:t>
            </a:r>
            <a:endParaRPr dirty="0"/>
          </a:p>
        </p:txBody>
      </p:sp>
      <p:sp>
        <p:nvSpPr>
          <p:cNvPr id="7" name="repeat"/>
          <p:cNvSpPr txBox="1"/>
          <p:nvPr/>
        </p:nvSpPr>
        <p:spPr>
          <a:xfrm>
            <a:off x="409041" y="3963942"/>
            <a:ext cx="597726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repeat</a:t>
            </a:r>
            <a:r>
              <a:rPr lang="en-US" sz="1500" dirty="0">
                <a:latin typeface="+mj-lt"/>
              </a:rPr>
              <a:t>:</a:t>
            </a:r>
            <a:endParaRPr sz="1500" dirty="0">
              <a:latin typeface="+mj-lt"/>
            </a:endParaRPr>
          </a:p>
        </p:txBody>
      </p:sp>
      <p:sp>
        <p:nvSpPr>
          <p:cNvPr id="8" name="filter"/>
          <p:cNvSpPr txBox="1"/>
          <p:nvPr/>
        </p:nvSpPr>
        <p:spPr>
          <a:xfrm>
            <a:off x="813454" y="4280398"/>
            <a:ext cx="409277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filter</a:t>
            </a:r>
          </a:p>
        </p:txBody>
      </p:sp>
      <p:sp>
        <p:nvSpPr>
          <p:cNvPr id="9" name="subsample"/>
          <p:cNvSpPr txBox="1"/>
          <p:nvPr/>
        </p:nvSpPr>
        <p:spPr>
          <a:xfrm>
            <a:off x="813453" y="4812693"/>
            <a:ext cx="873635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subsample</a:t>
            </a:r>
          </a:p>
        </p:txBody>
      </p:sp>
      <p:sp>
        <p:nvSpPr>
          <p:cNvPr id="10" name="until min resolution reached"/>
          <p:cNvSpPr txBox="1"/>
          <p:nvPr/>
        </p:nvSpPr>
        <p:spPr>
          <a:xfrm>
            <a:off x="409041" y="5018446"/>
            <a:ext cx="2197000" cy="496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>
                <a:latin typeface="+mj-lt"/>
              </a:rPr>
              <a:t>until min resolution reached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9712" y="3911064"/>
            <a:ext cx="2375655" cy="1554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peat"/>
          <p:cNvSpPr txBox="1"/>
          <p:nvPr/>
        </p:nvSpPr>
        <p:spPr>
          <a:xfrm>
            <a:off x="319712" y="3596615"/>
            <a:ext cx="2375655" cy="311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algn="ctr"/>
            <a:r>
              <a:rPr lang="en-US" dirty="0">
                <a:latin typeface="+mj-lt"/>
              </a:rPr>
              <a:t>Algorithm</a:t>
            </a:r>
            <a:endParaRPr dirty="0">
              <a:latin typeface="+mj-lt"/>
            </a:endParaRPr>
          </a:p>
        </p:txBody>
      </p:sp>
      <p:sp>
        <p:nvSpPr>
          <p:cNvPr id="13" name="filter"/>
          <p:cNvSpPr txBox="1"/>
          <p:nvPr/>
        </p:nvSpPr>
        <p:spPr>
          <a:xfrm>
            <a:off x="821694" y="4546664"/>
            <a:ext cx="1392559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lang="en-US" sz="1500" dirty="0">
                <a:latin typeface="+mj-lt"/>
              </a:rPr>
              <a:t>compute residual</a:t>
            </a:r>
            <a:endParaRPr sz="1500" dirty="0">
              <a:latin typeface="+mj-lt"/>
            </a:endParaRPr>
          </a:p>
        </p:txBody>
      </p:sp>
      <p:sp>
        <p:nvSpPr>
          <p:cNvPr id="14" name="Rounded Rectangle"/>
          <p:cNvSpPr/>
          <p:nvPr/>
        </p:nvSpPr>
        <p:spPr>
          <a:xfrm>
            <a:off x="2290858" y="1716786"/>
            <a:ext cx="6478238" cy="1655064"/>
          </a:xfrm>
          <a:prstGeom prst="roundRect">
            <a:avLst>
              <a:gd name="adj" fmla="val 6944"/>
            </a:avLst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716" tIns="13716" rIns="13716" bIns="13716" anchor="ctr"/>
          <a:lstStyle/>
          <a:p>
            <a:pPr>
              <a:defRPr sz="4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26"/>
          </a:p>
        </p:txBody>
      </p:sp>
      <p:sp>
        <p:nvSpPr>
          <p:cNvPr id="15" name="repeat"/>
          <p:cNvSpPr txBox="1"/>
          <p:nvPr/>
        </p:nvSpPr>
        <p:spPr>
          <a:xfrm>
            <a:off x="319713" y="2388507"/>
            <a:ext cx="1875337" cy="311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algn="r"/>
            <a:r>
              <a:rPr lang="en-US" dirty="0">
                <a:latin typeface="+mj-lt"/>
              </a:rPr>
              <a:t>What is this part?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488143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06" y="1781835"/>
            <a:ext cx="6096834" cy="368350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Constructing a Laplacian pyramid</a:t>
            </a:r>
            <a:endParaRPr dirty="0"/>
          </a:p>
        </p:txBody>
      </p:sp>
      <p:sp>
        <p:nvSpPr>
          <p:cNvPr id="7" name="repeat"/>
          <p:cNvSpPr txBox="1"/>
          <p:nvPr/>
        </p:nvSpPr>
        <p:spPr>
          <a:xfrm>
            <a:off x="409041" y="3963942"/>
            <a:ext cx="597726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repeat</a:t>
            </a:r>
            <a:r>
              <a:rPr lang="en-US" sz="1500" dirty="0">
                <a:latin typeface="+mj-lt"/>
              </a:rPr>
              <a:t>:</a:t>
            </a:r>
            <a:endParaRPr sz="1500" dirty="0">
              <a:latin typeface="+mj-lt"/>
            </a:endParaRPr>
          </a:p>
        </p:txBody>
      </p:sp>
      <p:sp>
        <p:nvSpPr>
          <p:cNvPr id="8" name="filter"/>
          <p:cNvSpPr txBox="1"/>
          <p:nvPr/>
        </p:nvSpPr>
        <p:spPr>
          <a:xfrm>
            <a:off x="813454" y="4280398"/>
            <a:ext cx="409277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filter</a:t>
            </a:r>
          </a:p>
        </p:txBody>
      </p:sp>
      <p:sp>
        <p:nvSpPr>
          <p:cNvPr id="9" name="subsample"/>
          <p:cNvSpPr txBox="1"/>
          <p:nvPr/>
        </p:nvSpPr>
        <p:spPr>
          <a:xfrm>
            <a:off x="813453" y="4812693"/>
            <a:ext cx="873635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subsample</a:t>
            </a:r>
          </a:p>
        </p:txBody>
      </p:sp>
      <p:sp>
        <p:nvSpPr>
          <p:cNvPr id="10" name="until min resolution reached"/>
          <p:cNvSpPr txBox="1"/>
          <p:nvPr/>
        </p:nvSpPr>
        <p:spPr>
          <a:xfrm>
            <a:off x="409041" y="5018446"/>
            <a:ext cx="2197000" cy="496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>
                <a:latin typeface="+mj-lt"/>
              </a:rPr>
              <a:t>until min resolution reached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9712" y="3911064"/>
            <a:ext cx="2375655" cy="1554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peat"/>
          <p:cNvSpPr txBox="1"/>
          <p:nvPr/>
        </p:nvSpPr>
        <p:spPr>
          <a:xfrm>
            <a:off x="319712" y="3596615"/>
            <a:ext cx="2375655" cy="311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algn="ctr"/>
            <a:r>
              <a:rPr lang="en-US" dirty="0">
                <a:latin typeface="+mj-lt"/>
              </a:rPr>
              <a:t>Algorithm</a:t>
            </a:r>
            <a:endParaRPr dirty="0">
              <a:latin typeface="+mj-lt"/>
            </a:endParaRPr>
          </a:p>
        </p:txBody>
      </p:sp>
      <p:sp>
        <p:nvSpPr>
          <p:cNvPr id="13" name="filter"/>
          <p:cNvSpPr txBox="1"/>
          <p:nvPr/>
        </p:nvSpPr>
        <p:spPr>
          <a:xfrm>
            <a:off x="821694" y="4546664"/>
            <a:ext cx="1392559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lang="en-US" sz="1500" dirty="0">
                <a:latin typeface="+mj-lt"/>
              </a:rPr>
              <a:t>compute residual</a:t>
            </a:r>
            <a:endParaRPr sz="1500" dirty="0">
              <a:latin typeface="+mj-lt"/>
            </a:endParaRPr>
          </a:p>
        </p:txBody>
      </p:sp>
      <p:sp>
        <p:nvSpPr>
          <p:cNvPr id="14" name="Rounded Rectangle"/>
          <p:cNvSpPr/>
          <p:nvPr/>
        </p:nvSpPr>
        <p:spPr>
          <a:xfrm>
            <a:off x="2290858" y="1716786"/>
            <a:ext cx="6478238" cy="1655064"/>
          </a:xfrm>
          <a:prstGeom prst="roundRect">
            <a:avLst>
              <a:gd name="adj" fmla="val 6944"/>
            </a:avLst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716" tIns="13716" rIns="13716" bIns="13716" anchor="ctr"/>
          <a:lstStyle/>
          <a:p>
            <a:pPr>
              <a:defRPr sz="4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26"/>
          </a:p>
        </p:txBody>
      </p:sp>
      <p:sp>
        <p:nvSpPr>
          <p:cNvPr id="15" name="repeat"/>
          <p:cNvSpPr txBox="1"/>
          <p:nvPr/>
        </p:nvSpPr>
        <p:spPr>
          <a:xfrm>
            <a:off x="319713" y="2250008"/>
            <a:ext cx="1875337" cy="5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algn="ctr"/>
            <a:r>
              <a:rPr lang="en-US" dirty="0">
                <a:latin typeface="+mj-lt"/>
              </a:rPr>
              <a:t>It’s a Gaussian pyramid.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912575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99" y="1831952"/>
            <a:ext cx="5373887" cy="3268275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Rectangle"/>
          <p:cNvSpPr/>
          <p:nvPr/>
        </p:nvSpPr>
        <p:spPr>
          <a:xfrm>
            <a:off x="4036219" y="1821657"/>
            <a:ext cx="2421732" cy="33432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973" tIns="10973" rIns="10973" bIns="10973" anchor="ctr"/>
          <a:lstStyle/>
          <a:p>
            <a:pPr>
              <a:defRPr sz="4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31"/>
          </a:p>
        </p:txBody>
      </p:sp>
      <p:sp>
        <p:nvSpPr>
          <p:cNvPr id="226" name="Rectangle"/>
          <p:cNvSpPr/>
          <p:nvPr/>
        </p:nvSpPr>
        <p:spPr>
          <a:xfrm>
            <a:off x="1909167" y="1993106"/>
            <a:ext cx="2421732" cy="24538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973" tIns="10973" rIns="10973" bIns="10973" anchor="ctr"/>
          <a:lstStyle/>
          <a:p>
            <a:pPr>
              <a:defRPr sz="4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31"/>
          </a:p>
        </p:txBody>
      </p:sp>
      <p:sp>
        <p:nvSpPr>
          <p:cNvPr id="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do we need to construct the original image?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685710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99" y="1831952"/>
            <a:ext cx="5373887" cy="3268275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4036219" y="1821657"/>
            <a:ext cx="2421732" cy="14037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973" tIns="10973" rIns="10973" bIns="10973" anchor="ctr"/>
          <a:lstStyle/>
          <a:p>
            <a:pPr>
              <a:defRPr sz="4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31"/>
          </a:p>
        </p:txBody>
      </p:sp>
      <p:sp>
        <p:nvSpPr>
          <p:cNvPr id="234" name="Rectangle"/>
          <p:cNvSpPr/>
          <p:nvPr/>
        </p:nvSpPr>
        <p:spPr>
          <a:xfrm>
            <a:off x="1909167" y="1993107"/>
            <a:ext cx="2421732" cy="9429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973" tIns="10973" rIns="10973" bIns="10973" anchor="ctr"/>
          <a:lstStyle/>
          <a:p>
            <a:pPr>
              <a:defRPr sz="4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31"/>
          </a:p>
        </p:txBody>
      </p:sp>
      <p:sp>
        <p:nvSpPr>
          <p:cNvPr id="236" name="(1) Residuals"/>
          <p:cNvSpPr txBox="1"/>
          <p:nvPr/>
        </p:nvSpPr>
        <p:spPr>
          <a:xfrm>
            <a:off x="3532888" y="4573333"/>
            <a:ext cx="1165294" cy="299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973" tIns="10973" rIns="10973" bIns="10973" anchor="ctr">
            <a:spAutoFit/>
          </a:bodyPr>
          <a:lstStyle>
            <a:lvl1pPr defTabSz="546100"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dirty="0">
                <a:latin typeface="+mj-lt"/>
              </a:rPr>
              <a:t>(1) </a:t>
            </a:r>
            <a:r>
              <a:rPr lang="en-US" sz="1800" dirty="0">
                <a:latin typeface="+mj-lt"/>
              </a:rPr>
              <a:t>r</a:t>
            </a:r>
            <a:r>
              <a:rPr sz="1800" dirty="0">
                <a:latin typeface="+mj-lt"/>
              </a:rPr>
              <a:t>esiduals</a:t>
            </a:r>
          </a:p>
        </p:txBody>
      </p:sp>
      <p:sp>
        <p:nvSpPr>
          <p:cNvPr id="8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do we need to construct the original image?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4693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 Box 3">
            <a:extLst>
              <a:ext uri="{FF2B5EF4-FFF2-40B4-BE49-F238E27FC236}">
                <a16:creationId xmlns:a16="http://schemas.microsoft.com/office/drawing/2014/main" id="{74B14492-19F7-47F5-82CE-92B6A4B40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8174" y="450455"/>
            <a:ext cx="187071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prstClr val="black"/>
                </a:solidFill>
                <a:latin typeface="Times" panose="02020603050405020304" pitchFamily="18" charset="0"/>
              </a:rPr>
              <a:t>A ‘bar’ in the big images is a hair on the zebra’s nose; in smaller images, a stripe; in the smallest, the animal’s nose</a:t>
            </a:r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8893E045-C6E9-4FC9-ACE6-2F1DFA53B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331" y="78332"/>
            <a:ext cx="15183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900" dirty="0">
                <a:solidFill>
                  <a:prstClr val="black"/>
                </a:solidFill>
              </a:rPr>
              <a:t>Figure from David Forsyth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EDF52-30E4-4293-8F98-336AF6756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2667000"/>
            <a:ext cx="4191000" cy="4191000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58B251A7-D5F0-497C-829D-5EC7F4273E45}"/>
              </a:ext>
            </a:extLst>
          </p:cNvPr>
          <p:cNvSpPr/>
          <p:nvPr/>
        </p:nvSpPr>
        <p:spPr>
          <a:xfrm rot="2278996">
            <a:off x="3958856" y="1847276"/>
            <a:ext cx="3534108" cy="3409290"/>
          </a:xfrm>
          <a:custGeom>
            <a:avLst/>
            <a:gdLst>
              <a:gd name="connsiteX0" fmla="*/ 0 w 1066800"/>
              <a:gd name="connsiteY0" fmla="*/ 3853929 h 3853929"/>
              <a:gd name="connsiteX1" fmla="*/ 533400 w 1066800"/>
              <a:gd name="connsiteY1" fmla="*/ 0 h 3853929"/>
              <a:gd name="connsiteX2" fmla="*/ 1066800 w 1066800"/>
              <a:gd name="connsiteY2" fmla="*/ 3853929 h 3853929"/>
              <a:gd name="connsiteX3" fmla="*/ 0 w 1066800"/>
              <a:gd name="connsiteY3" fmla="*/ 3853929 h 3853929"/>
              <a:gd name="connsiteX0" fmla="*/ 0 w 1655551"/>
              <a:gd name="connsiteY0" fmla="*/ 3853929 h 3853929"/>
              <a:gd name="connsiteX1" fmla="*/ 533400 w 1655551"/>
              <a:gd name="connsiteY1" fmla="*/ 0 h 3853929"/>
              <a:gd name="connsiteX2" fmla="*/ 1655551 w 1655551"/>
              <a:gd name="connsiteY2" fmla="*/ 3149425 h 3853929"/>
              <a:gd name="connsiteX3" fmla="*/ 0 w 1655551"/>
              <a:gd name="connsiteY3" fmla="*/ 3853929 h 3853929"/>
              <a:gd name="connsiteX0" fmla="*/ 0 w 1655551"/>
              <a:gd name="connsiteY0" fmla="*/ 4113794 h 4113794"/>
              <a:gd name="connsiteX1" fmla="*/ 607221 w 1655551"/>
              <a:gd name="connsiteY1" fmla="*/ 0 h 4113794"/>
              <a:gd name="connsiteX2" fmla="*/ 1655551 w 1655551"/>
              <a:gd name="connsiteY2" fmla="*/ 3409290 h 4113794"/>
              <a:gd name="connsiteX3" fmla="*/ 0 w 1655551"/>
              <a:gd name="connsiteY3" fmla="*/ 4113794 h 4113794"/>
              <a:gd name="connsiteX0" fmla="*/ 0 w 2997888"/>
              <a:gd name="connsiteY0" fmla="*/ 1617674 h 3409290"/>
              <a:gd name="connsiteX1" fmla="*/ 1949558 w 2997888"/>
              <a:gd name="connsiteY1" fmla="*/ 0 h 3409290"/>
              <a:gd name="connsiteX2" fmla="*/ 2997888 w 2997888"/>
              <a:gd name="connsiteY2" fmla="*/ 3409290 h 3409290"/>
              <a:gd name="connsiteX3" fmla="*/ 0 w 2997888"/>
              <a:gd name="connsiteY3" fmla="*/ 1617674 h 3409290"/>
              <a:gd name="connsiteX0" fmla="*/ 0 w 3534108"/>
              <a:gd name="connsiteY0" fmla="*/ 2866544 h 3409290"/>
              <a:gd name="connsiteX1" fmla="*/ 2485778 w 3534108"/>
              <a:gd name="connsiteY1" fmla="*/ 0 h 3409290"/>
              <a:gd name="connsiteX2" fmla="*/ 3534108 w 3534108"/>
              <a:gd name="connsiteY2" fmla="*/ 3409290 h 3409290"/>
              <a:gd name="connsiteX3" fmla="*/ 0 w 3534108"/>
              <a:gd name="connsiteY3" fmla="*/ 2866544 h 340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4108" h="3409290">
                <a:moveTo>
                  <a:pt x="0" y="2866544"/>
                </a:moveTo>
                <a:lnTo>
                  <a:pt x="2485778" y="0"/>
                </a:lnTo>
                <a:lnTo>
                  <a:pt x="3534108" y="3409290"/>
                </a:lnTo>
                <a:lnTo>
                  <a:pt x="0" y="286654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86BDD4D5-996B-4CE7-93CB-8E3106A5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5207"/>
            <a:ext cx="5715000" cy="512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7924C6-E8DB-42D6-8BAD-5F6B4159BFDE}"/>
              </a:ext>
            </a:extLst>
          </p:cNvPr>
          <p:cNvSpPr txBox="1"/>
          <p:nvPr/>
        </p:nvSpPr>
        <p:spPr>
          <a:xfrm>
            <a:off x="5337496" y="6010458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pyramid</a:t>
            </a:r>
          </a:p>
        </p:txBody>
      </p:sp>
    </p:spTree>
    <p:extLst>
      <p:ext uri="{BB962C8B-B14F-4D97-AF65-F5344CB8AC3E}">
        <p14:creationId xmlns:p14="http://schemas.microsoft.com/office/powerpoint/2010/main" val="15148824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99" y="1831952"/>
            <a:ext cx="5373887" cy="3268275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ectangle"/>
          <p:cNvSpPr/>
          <p:nvPr/>
        </p:nvSpPr>
        <p:spPr>
          <a:xfrm>
            <a:off x="4036219" y="1821657"/>
            <a:ext cx="2421732" cy="14037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973" tIns="10973" rIns="10973" bIns="10973" anchor="ctr"/>
          <a:lstStyle/>
          <a:p>
            <a:pPr>
              <a:defRPr sz="4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31"/>
          </a:p>
        </p:txBody>
      </p:sp>
      <p:sp>
        <p:nvSpPr>
          <p:cNvPr id="243" name="Rectangle"/>
          <p:cNvSpPr/>
          <p:nvPr/>
        </p:nvSpPr>
        <p:spPr>
          <a:xfrm>
            <a:off x="2616398" y="1993107"/>
            <a:ext cx="1714500" cy="9429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973" tIns="10973" rIns="10973" bIns="10973" anchor="ctr"/>
          <a:lstStyle/>
          <a:p>
            <a:pPr>
              <a:defRPr sz="4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31"/>
          </a:p>
        </p:txBody>
      </p:sp>
      <p:sp>
        <p:nvSpPr>
          <p:cNvPr id="245" name="(2) smallest image"/>
          <p:cNvSpPr txBox="1"/>
          <p:nvPr/>
        </p:nvSpPr>
        <p:spPr>
          <a:xfrm>
            <a:off x="970876" y="2332492"/>
            <a:ext cx="1282228" cy="576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0973" tIns="10973" rIns="10973" bIns="10973" anchor="ctr">
            <a:spAutoFit/>
          </a:bodyPr>
          <a:lstStyle>
            <a:lvl1pPr defTabSz="546100"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1800" dirty="0">
                <a:latin typeface="+mj-lt"/>
              </a:rPr>
              <a:t>(2) smallest image</a:t>
            </a:r>
          </a:p>
        </p:txBody>
      </p:sp>
      <p:sp>
        <p:nvSpPr>
          <p:cNvPr id="246" name="(1) Residuals"/>
          <p:cNvSpPr txBox="1"/>
          <p:nvPr/>
        </p:nvSpPr>
        <p:spPr>
          <a:xfrm>
            <a:off x="3532888" y="4573333"/>
            <a:ext cx="1165294" cy="299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973" tIns="10973" rIns="10973" bIns="10973" anchor="ctr">
            <a:spAutoFit/>
          </a:bodyPr>
          <a:lstStyle>
            <a:lvl1pPr defTabSz="546100"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dirty="0">
                <a:latin typeface="+mj-lt"/>
              </a:rPr>
              <a:t>(1) </a:t>
            </a:r>
            <a:r>
              <a:rPr lang="en-US" sz="1800" dirty="0">
                <a:latin typeface="+mj-lt"/>
              </a:rPr>
              <a:t>r</a:t>
            </a:r>
            <a:r>
              <a:rPr sz="1800" dirty="0">
                <a:latin typeface="+mj-lt"/>
              </a:rPr>
              <a:t>esiduals</a:t>
            </a:r>
          </a:p>
        </p:txBody>
      </p:sp>
      <p:sp>
        <p:nvSpPr>
          <p:cNvPr id="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do we need to construct the original image?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833086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peat"/>
          <p:cNvSpPr txBox="1"/>
          <p:nvPr/>
        </p:nvSpPr>
        <p:spPr>
          <a:xfrm>
            <a:off x="573633" y="3911513"/>
            <a:ext cx="597726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repeat</a:t>
            </a:r>
            <a:r>
              <a:rPr lang="en-US" sz="1500" dirty="0">
                <a:latin typeface="+mj-lt"/>
              </a:rPr>
              <a:t>:</a:t>
            </a:r>
            <a:endParaRPr sz="1500" dirty="0">
              <a:latin typeface="+mj-lt"/>
            </a:endParaRPr>
          </a:p>
        </p:txBody>
      </p:sp>
      <p:sp>
        <p:nvSpPr>
          <p:cNvPr id="13" name="filter"/>
          <p:cNvSpPr txBox="1"/>
          <p:nvPr/>
        </p:nvSpPr>
        <p:spPr>
          <a:xfrm>
            <a:off x="978046" y="4283779"/>
            <a:ext cx="798293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lang="en-US" sz="1500" dirty="0" err="1">
                <a:latin typeface="+mj-lt"/>
              </a:rPr>
              <a:t>upsample</a:t>
            </a:r>
            <a:endParaRPr sz="1500" dirty="0">
              <a:latin typeface="+mj-lt"/>
            </a:endParaRPr>
          </a:p>
        </p:txBody>
      </p:sp>
      <p:sp>
        <p:nvSpPr>
          <p:cNvPr id="14" name="subsample"/>
          <p:cNvSpPr txBox="1"/>
          <p:nvPr/>
        </p:nvSpPr>
        <p:spPr>
          <a:xfrm>
            <a:off x="978045" y="4710511"/>
            <a:ext cx="1418656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lang="en-US" sz="1500" dirty="0">
                <a:latin typeface="+mj-lt"/>
              </a:rPr>
              <a:t>sum with residual</a:t>
            </a:r>
            <a:endParaRPr sz="1500" dirty="0">
              <a:latin typeface="+mj-lt"/>
            </a:endParaRPr>
          </a:p>
        </p:txBody>
      </p:sp>
      <p:sp>
        <p:nvSpPr>
          <p:cNvPr id="15" name="until min resolution reached"/>
          <p:cNvSpPr txBox="1"/>
          <p:nvPr/>
        </p:nvSpPr>
        <p:spPr>
          <a:xfrm>
            <a:off x="573633" y="5021827"/>
            <a:ext cx="2197000" cy="496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sz="1500" dirty="0">
                <a:latin typeface="+mj-lt"/>
              </a:rPr>
              <a:t>until </a:t>
            </a:r>
            <a:r>
              <a:rPr lang="en-US" sz="1500" dirty="0" err="1">
                <a:latin typeface="+mj-lt"/>
              </a:rPr>
              <a:t>orig</a:t>
            </a:r>
            <a:r>
              <a:rPr lang="en-US" sz="1500" dirty="0">
                <a:latin typeface="+mj-lt"/>
              </a:rPr>
              <a:t> </a:t>
            </a:r>
            <a:r>
              <a:rPr sz="1500" dirty="0">
                <a:latin typeface="+mj-lt"/>
              </a:rPr>
              <a:t>resolution reached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4304" y="3841530"/>
            <a:ext cx="2375655" cy="1627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peat"/>
          <p:cNvSpPr txBox="1"/>
          <p:nvPr/>
        </p:nvSpPr>
        <p:spPr>
          <a:xfrm>
            <a:off x="484304" y="3529670"/>
            <a:ext cx="2375655" cy="311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algn="ctr"/>
            <a:r>
              <a:rPr lang="en-US" dirty="0">
                <a:latin typeface="+mj-lt"/>
              </a:rPr>
              <a:t>Algorithm</a:t>
            </a:r>
            <a:endParaRPr dirty="0">
              <a:latin typeface="+mj-lt"/>
            </a:endParaRP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Reconstructing the original image</a:t>
            </a:r>
            <a:endParaRPr dirty="0"/>
          </a:p>
        </p:txBody>
      </p:sp>
      <p:pic>
        <p:nvPicPr>
          <p:cNvPr id="21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06" y="1778454"/>
            <a:ext cx="6096834" cy="37079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6872123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667"/>
          <p:cNvSpPr txBox="1">
            <a:spLocks/>
          </p:cNvSpPr>
          <p:nvPr/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Gaussian vs Laplacian Pyramid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1581" y="1698800"/>
            <a:ext cx="8520839" cy="4174427"/>
            <a:chOff x="658375" y="1122066"/>
            <a:chExt cx="11361118" cy="5565903"/>
          </a:xfrm>
        </p:grpSpPr>
        <p:grpSp>
          <p:nvGrpSpPr>
            <p:cNvPr id="4" name="Group 3"/>
            <p:cNvGrpSpPr/>
            <p:nvPr/>
          </p:nvGrpSpPr>
          <p:grpSpPr>
            <a:xfrm>
              <a:off x="658375" y="1122066"/>
              <a:ext cx="8425114" cy="4180417"/>
              <a:chOff x="658375" y="1122066"/>
              <a:chExt cx="8425114" cy="4180417"/>
            </a:xfrm>
          </p:grpSpPr>
          <p:pic>
            <p:nvPicPr>
              <p:cNvPr id="19459" name="Picture 4" descr="gaussian_Gauss_00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58375" y="1122066"/>
                <a:ext cx="4201584" cy="41804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60" name="Picture 5" descr="gaussian_Gauss_01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047191" y="1122066"/>
                <a:ext cx="2097617" cy="2089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61" name="Picture 6" descr="gaussian_Gauss_02.pn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332040" y="1122066"/>
                <a:ext cx="1041400" cy="1041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62" name="Picture 7" descr="gaussian_Gauss_03.pn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8560672" y="1122066"/>
                <a:ext cx="522817" cy="5228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3594379" y="2507552"/>
              <a:ext cx="8425114" cy="4180417"/>
              <a:chOff x="3594379" y="2507552"/>
              <a:chExt cx="8425114" cy="4180417"/>
            </a:xfrm>
          </p:grpSpPr>
          <p:pic>
            <p:nvPicPr>
              <p:cNvPr id="16" name="Picture 14" descr="laplacian_Laplace_02.png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304428" y="5645511"/>
                <a:ext cx="1041400" cy="1041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13" descr="laplacian_Laplace_01.png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5533060" y="4597760"/>
                <a:ext cx="2097617" cy="2089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12" descr="laplacian_Laplace_00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7817909" y="2507552"/>
                <a:ext cx="4201584" cy="41804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7" descr="gaussian_Gauss_03.pn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594379" y="6163140"/>
                <a:ext cx="522817" cy="5228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2" name="(2) smallest image"/>
            <p:cNvSpPr txBox="1"/>
            <p:nvPr/>
          </p:nvSpPr>
          <p:spPr>
            <a:xfrm>
              <a:off x="9083489" y="1258659"/>
              <a:ext cx="2936004" cy="7682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0973" tIns="10973" rIns="10973" bIns="10973" anchor="ctr">
              <a:spAutoFit/>
            </a:bodyPr>
            <a:lstStyle>
              <a:lvl1pPr defTabSz="546100">
                <a:defRPr sz="2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1800" dirty="0">
                  <a:latin typeface="+mj-lt"/>
                </a:rPr>
                <a:t>Shown in opposite order for space.</a:t>
              </a:r>
              <a:endParaRPr sz="1800" dirty="0">
                <a:latin typeface="+mj-lt"/>
              </a:endParaRPr>
            </a:p>
          </p:txBody>
        </p:sp>
        <p:sp>
          <p:nvSpPr>
            <p:cNvPr id="23" name="(2) smallest image"/>
            <p:cNvSpPr txBox="1"/>
            <p:nvPr/>
          </p:nvSpPr>
          <p:spPr>
            <a:xfrm>
              <a:off x="658375" y="5779034"/>
              <a:ext cx="2936004" cy="7682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0973" tIns="10973" rIns="10973" bIns="10973" anchor="ctr">
              <a:spAutoFit/>
            </a:bodyPr>
            <a:lstStyle>
              <a:lvl1pPr defTabSz="546100">
                <a:defRPr sz="2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1800" dirty="0">
                  <a:latin typeface="+mj-lt"/>
                </a:rPr>
                <a:t>Which one takes </a:t>
              </a:r>
            </a:p>
            <a:p>
              <a:pPr algn="ctr"/>
              <a:r>
                <a:rPr lang="en-US" sz="1800" dirty="0">
                  <a:latin typeface="+mj-lt"/>
                </a:rPr>
                <a:t>more space to store?</a:t>
              </a:r>
              <a:endParaRPr sz="1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79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Why is it called a Laplacian pyramid?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05488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951" y="2518747"/>
            <a:ext cx="3364707" cy="273428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Derivative Theorem of Convolution"/>
          <p:cNvSpPr/>
          <p:nvPr/>
        </p:nvSpPr>
        <p:spPr>
          <a:xfrm>
            <a:off x="710960" y="1851423"/>
            <a:ext cx="7072965" cy="320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431" tIns="21431" rIns="21431" bIns="21431" anchor="ctr">
            <a:spAutoFit/>
          </a:bodyPr>
          <a:lstStyle>
            <a:lvl1pPr defTabSz="546100"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1800" dirty="0">
                <a:latin typeface="+mj-lt"/>
              </a:rPr>
              <a:t>As with derivative, we can combine Laplace filtering with Gaussian filtering</a:t>
            </a:r>
            <a:endParaRPr sz="1800" dirty="0">
              <a:latin typeface="+mj-lt"/>
            </a:endParaRPr>
          </a:p>
        </p:txBody>
      </p:sp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Reminder: Laplacian of Gaussian (</a:t>
            </a:r>
            <a:r>
              <a:rPr lang="en-US" dirty="0" err="1"/>
              <a:t>LoG</a:t>
            </a:r>
            <a:r>
              <a:rPr lang="en-US" dirty="0"/>
              <a:t>) filter</a:t>
            </a:r>
            <a:endParaRPr dirty="0"/>
          </a:p>
        </p:txBody>
      </p:sp>
      <p:sp>
        <p:nvSpPr>
          <p:cNvPr id="22" name="Laplacian"/>
          <p:cNvSpPr/>
          <p:nvPr/>
        </p:nvSpPr>
        <p:spPr>
          <a:xfrm>
            <a:off x="1483759" y="3585615"/>
            <a:ext cx="1404192" cy="597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431" tIns="21431" rIns="21431" bIns="21431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1800" dirty="0">
                <a:latin typeface="+mj-lt"/>
              </a:rPr>
              <a:t>Laplacian</a:t>
            </a:r>
            <a:r>
              <a:rPr lang="en-US" sz="1800" dirty="0">
                <a:latin typeface="+mj-lt"/>
              </a:rPr>
              <a:t> of Gaussian</a:t>
            </a:r>
            <a:endParaRPr sz="1800" dirty="0">
              <a:latin typeface="+mj-lt"/>
            </a:endParaRPr>
          </a:p>
        </p:txBody>
      </p:sp>
      <p:sp>
        <p:nvSpPr>
          <p:cNvPr id="23" name="Output"/>
          <p:cNvSpPr/>
          <p:nvPr/>
        </p:nvSpPr>
        <p:spPr>
          <a:xfrm>
            <a:off x="1843614" y="4527285"/>
            <a:ext cx="684482" cy="320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o</a:t>
            </a:r>
            <a:r>
              <a:rPr sz="1800" dirty="0">
                <a:latin typeface="+mj-lt"/>
              </a:rPr>
              <a:t>utput</a:t>
            </a:r>
          </a:p>
        </p:txBody>
      </p:sp>
      <p:sp>
        <p:nvSpPr>
          <p:cNvPr id="24" name="Input"/>
          <p:cNvSpPr/>
          <p:nvPr/>
        </p:nvSpPr>
        <p:spPr>
          <a:xfrm>
            <a:off x="1916552" y="2845596"/>
            <a:ext cx="538609" cy="320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1800" dirty="0">
                <a:latin typeface="+mj-lt"/>
              </a:rPr>
              <a:t>i</a:t>
            </a:r>
            <a:r>
              <a:rPr sz="1800" dirty="0">
                <a:latin typeface="+mj-lt"/>
              </a:rPr>
              <a:t>nput</a:t>
            </a:r>
          </a:p>
        </p:txBody>
      </p:sp>
      <p:sp>
        <p:nvSpPr>
          <p:cNvPr id="10" name="Zero crossings are more accurate at localizing edges"/>
          <p:cNvSpPr/>
          <p:nvPr/>
        </p:nvSpPr>
        <p:spPr>
          <a:xfrm>
            <a:off x="6406411" y="4527285"/>
            <a:ext cx="2358979" cy="320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1800" dirty="0">
                <a:latin typeface="+mj-lt"/>
              </a:rPr>
              <a:t>“z</a:t>
            </a:r>
            <a:r>
              <a:rPr sz="1800" dirty="0">
                <a:latin typeface="+mj-lt"/>
              </a:rPr>
              <a:t>ero crossings</a:t>
            </a:r>
            <a:r>
              <a:rPr lang="en-US" sz="1800" dirty="0"/>
              <a:t>”</a:t>
            </a:r>
            <a:r>
              <a:rPr sz="1800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at edges</a:t>
            </a:r>
            <a:endParaRPr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08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60" y="1742039"/>
            <a:ext cx="2203823" cy="40811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855290" y="1851422"/>
            <a:ext cx="4709544" cy="3092185"/>
            <a:chOff x="1931193" y="1893094"/>
            <a:chExt cx="5410236" cy="3552243"/>
          </a:xfrm>
        </p:grpSpPr>
        <p:pic>
          <p:nvPicPr>
            <p:cNvPr id="255" name="droppedImage.pdf" descr="dropped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6935" y="4062014"/>
              <a:ext cx="1664494" cy="9858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8" name="droppedImage.pdf" descr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1193" y="1893094"/>
              <a:ext cx="1601479" cy="160147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9" name="droppedImage.pdf" descr="dropped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9361" y="1893094"/>
              <a:ext cx="1601479" cy="160147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0" name="droppedImage.pdf" descr="dropped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8960" y="1893094"/>
              <a:ext cx="1601479" cy="160147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1" name="-"/>
            <p:cNvSpPr txBox="1"/>
            <p:nvPr/>
          </p:nvSpPr>
          <p:spPr>
            <a:xfrm>
              <a:off x="3591575" y="2465881"/>
              <a:ext cx="151003" cy="4474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1431" tIns="21431" rIns="21431" bIns="21431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250">
                  <a:latin typeface="+mj-lt"/>
                </a:rPr>
                <a:t>-</a:t>
              </a:r>
            </a:p>
          </p:txBody>
        </p:sp>
        <p:sp>
          <p:nvSpPr>
            <p:cNvPr id="262" name="="/>
            <p:cNvSpPr txBox="1"/>
            <p:nvPr/>
          </p:nvSpPr>
          <p:spPr>
            <a:xfrm>
              <a:off x="5458830" y="2465881"/>
              <a:ext cx="215456" cy="4474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1431" tIns="21431" rIns="21431" bIns="21431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250">
                  <a:latin typeface="+mj-lt"/>
                </a:rPr>
                <a:t>=</a:t>
              </a:r>
            </a:p>
          </p:txBody>
        </p:sp>
        <p:pic>
          <p:nvPicPr>
            <p:cNvPr id="263" name="droppedImage.pdf" descr="droppedImag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8575" y="3962001"/>
              <a:ext cx="1543051" cy="108585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4" name="droppedImage.pdf" descr="dropped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9457" y="3962001"/>
              <a:ext cx="844950" cy="10858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5" name="-"/>
            <p:cNvSpPr txBox="1"/>
            <p:nvPr/>
          </p:nvSpPr>
          <p:spPr>
            <a:xfrm>
              <a:off x="3591575" y="4276822"/>
              <a:ext cx="151003" cy="4474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1431" tIns="21431" rIns="21431" bIns="21431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250" dirty="0">
                  <a:latin typeface="+mj-lt"/>
                </a:rPr>
                <a:t>-</a:t>
              </a:r>
            </a:p>
          </p:txBody>
        </p:sp>
        <p:pic>
          <p:nvPicPr>
            <p:cNvPr id="266" name="droppedImage.pdf" descr="dropped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8788" y="4386263"/>
              <a:ext cx="171451" cy="1143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7" name="unit"/>
            <p:cNvSpPr txBox="1"/>
            <p:nvPr/>
          </p:nvSpPr>
          <p:spPr>
            <a:xfrm>
              <a:off x="2492536" y="5077407"/>
              <a:ext cx="478790" cy="3679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1431" tIns="21431" rIns="21431" bIns="21431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1800" dirty="0">
                  <a:latin typeface="+mj-lt"/>
                </a:rPr>
                <a:t>unit</a:t>
              </a:r>
            </a:p>
          </p:txBody>
        </p:sp>
        <p:sp>
          <p:nvSpPr>
            <p:cNvPr id="268" name="Gaussian"/>
            <p:cNvSpPr txBox="1"/>
            <p:nvPr/>
          </p:nvSpPr>
          <p:spPr>
            <a:xfrm>
              <a:off x="4100926" y="5077407"/>
              <a:ext cx="1018349" cy="3679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1431" tIns="21431" rIns="21431" bIns="21431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1800" dirty="0">
                  <a:latin typeface="+mj-lt"/>
                </a:rPr>
                <a:t>Gaussian</a:t>
              </a:r>
            </a:p>
          </p:txBody>
        </p:sp>
        <p:sp>
          <p:nvSpPr>
            <p:cNvPr id="269" name="Laplacian"/>
            <p:cNvSpPr txBox="1"/>
            <p:nvPr/>
          </p:nvSpPr>
          <p:spPr>
            <a:xfrm>
              <a:off x="5980670" y="5077407"/>
              <a:ext cx="1057021" cy="3679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1431" tIns="21431" rIns="21431" bIns="21431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1800" dirty="0">
                  <a:latin typeface="+mj-lt"/>
                </a:rPr>
                <a:t>Laplacian</a:t>
              </a:r>
            </a:p>
          </p:txBody>
        </p:sp>
      </p:grpSp>
      <p:sp>
        <p:nvSpPr>
          <p:cNvPr id="271" name="Difference of Gaussians approximates the Laplacian"/>
          <p:cNvSpPr txBox="1"/>
          <p:nvPr/>
        </p:nvSpPr>
        <p:spPr>
          <a:xfrm>
            <a:off x="744431" y="5428524"/>
            <a:ext cx="4868512" cy="320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>
                <a:latin typeface="+mj-lt"/>
              </a:rPr>
              <a:t>Difference of Gaussians approximates the Laplacian</a:t>
            </a:r>
          </a:p>
        </p:txBody>
      </p:sp>
      <p:sp>
        <p:nvSpPr>
          <p:cNvPr id="1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Why is it called a Laplacian pyramid?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204924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06" y="1781835"/>
            <a:ext cx="6096834" cy="368350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Why Reagan?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805680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06" y="1781835"/>
            <a:ext cx="6096834" cy="368350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Why Reagan?</a:t>
            </a:r>
            <a:endParaRPr dirty="0"/>
          </a:p>
        </p:txBody>
      </p:sp>
      <p:sp>
        <p:nvSpPr>
          <p:cNvPr id="14" name="The Laplacian Pyramid as a Compact Image Code (1983)…"/>
          <p:cNvSpPr txBox="1"/>
          <p:nvPr/>
        </p:nvSpPr>
        <p:spPr>
          <a:xfrm>
            <a:off x="5532153" y="4469562"/>
            <a:ext cx="3611848" cy="20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342900">
              <a:spcBef>
                <a:spcPts val="900"/>
              </a:spcBef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+mj-lt"/>
              </a:rPr>
              <a:t>The Laplacian Pyramid as a Compact Image Code (1983)</a:t>
            </a:r>
          </a:p>
          <a:p>
            <a:pPr defTabSz="342900">
              <a:spcBef>
                <a:spcPts val="900"/>
              </a:spcBef>
              <a:defRPr sz="2400"/>
            </a:pPr>
            <a:r>
              <a:rPr dirty="0">
                <a:latin typeface="+mj-lt"/>
              </a:rPr>
              <a:t>Peter J. Burt , Edward H. Adelson</a:t>
            </a:r>
          </a:p>
        </p:txBody>
      </p:sp>
      <p:sp>
        <p:nvSpPr>
          <p:cNvPr id="15" name="repeat"/>
          <p:cNvSpPr txBox="1"/>
          <p:nvPr/>
        </p:nvSpPr>
        <p:spPr>
          <a:xfrm>
            <a:off x="363128" y="2186429"/>
            <a:ext cx="1591545" cy="95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algn="l" defTabSz="436880">
              <a:defRPr sz="18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algn="ctr"/>
            <a:r>
              <a:rPr lang="en-US" sz="1500" dirty="0">
                <a:latin typeface="+mj-lt"/>
              </a:rPr>
              <a:t>Ronald Reagan was President when the Laplacian pyramid was invented</a:t>
            </a:r>
            <a:endParaRPr sz="1500" dirty="0">
              <a:latin typeface="+mj-l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82106" y="2665406"/>
            <a:ext cx="4684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599339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Still used extensively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" y="1604872"/>
            <a:ext cx="8531352" cy="429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08938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03600" y="1851423"/>
            <a:ext cx="8073883" cy="4012818"/>
            <a:chOff x="578041" y="1492252"/>
            <a:chExt cx="10765177" cy="5350424"/>
          </a:xfrm>
        </p:grpSpPr>
        <p:pic>
          <p:nvPicPr>
            <p:cNvPr id="73731" name="Picture 4" descr="G:\My Dropbox\matlab\lapfilter-mask\src_detail\gandalf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53918" y="1492252"/>
              <a:ext cx="3289300" cy="2203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32" name="Picture 5" descr="G:\My Dropbox\matlab\lapfilter-mask\src_detail\gandalf-mas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061326" y="4157366"/>
              <a:ext cx="3274483" cy="2192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33" name="Picture 7" descr="G:\My Dropbox\matlab\lapfilter-mask\gandalf-maskprocess1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11200" y="1492252"/>
              <a:ext cx="7250717" cy="4857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35" name="TextBox 156"/>
            <p:cNvSpPr txBox="1">
              <a:spLocks noChangeArrowheads="1"/>
            </p:cNvSpPr>
            <p:nvPr/>
          </p:nvSpPr>
          <p:spPr bwMode="auto">
            <a:xfrm>
              <a:off x="8822330" y="3695701"/>
              <a:ext cx="1737656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input image</a:t>
              </a:r>
            </a:p>
          </p:txBody>
        </p:sp>
        <p:sp>
          <p:nvSpPr>
            <p:cNvPr id="73736" name="TextBox 156"/>
            <p:cNvSpPr txBox="1">
              <a:spLocks noChangeArrowheads="1"/>
            </p:cNvSpPr>
            <p:nvPr/>
          </p:nvSpPr>
          <p:spPr bwMode="auto">
            <a:xfrm>
              <a:off x="8338962" y="6350233"/>
              <a:ext cx="2719206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user-provided mask</a:t>
              </a:r>
            </a:p>
          </p:txBody>
        </p:sp>
        <p:sp>
          <p:nvSpPr>
            <p:cNvPr id="73737" name="TextBox 156"/>
            <p:cNvSpPr txBox="1">
              <a:spLocks noChangeArrowheads="1"/>
            </p:cNvSpPr>
            <p:nvPr/>
          </p:nvSpPr>
          <p:spPr bwMode="auto">
            <a:xfrm>
              <a:off x="578041" y="6350232"/>
              <a:ext cx="7462984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foreground details enhanced, background details reduced</a:t>
              </a:r>
            </a:p>
          </p:txBody>
        </p:sp>
      </p:grpSp>
      <p:sp>
        <p:nvSpPr>
          <p:cNvPr id="11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Still used extensively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14532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Algorithm for downsampling by factor of 2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90600" y="1791325"/>
            <a:ext cx="5257800" cy="3851672"/>
          </a:xfrm>
          <a:prstGeom prst="rect">
            <a:avLst/>
          </a:prstGeom>
        </p:spPr>
        <p:txBody>
          <a:bodyPr/>
          <a:lstStyle/>
          <a:p>
            <a:pPr marL="385763" indent="-385763" defTabSz="6858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sz="21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385763" indent="-385763" defTabSz="6858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  <a:t>Start with image of w x h</a:t>
            </a:r>
          </a:p>
          <a:p>
            <a:pPr marL="385763" indent="-385763" defTabSz="6858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  <a:t>Sample every other pixel</a:t>
            </a:r>
          </a:p>
          <a:p>
            <a:pPr marL="728663" lvl="1" indent="-385763" defTabSz="685800"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  <a:cs typeface="+mn-cs"/>
              </a:rPr>
              <a:t>im_small</a:t>
            </a:r>
            <a:r>
              <a:rPr lang="en-US" dirty="0">
                <a:solidFill>
                  <a:prstClr val="black"/>
                </a:solidFill>
                <a:latin typeface="Calibri"/>
                <a:cs typeface="+mn-cs"/>
              </a:rPr>
              <a:t> = image[ ::2, ::2 ]</a:t>
            </a:r>
          </a:p>
          <a:p>
            <a:pPr marL="385763" indent="-385763" defTabSz="6858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sz="21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385763" indent="-385763" defTabSz="6858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  <a:t>To build a pyramid, </a:t>
            </a:r>
            <a:b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</a:br>
            <a: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  <a:t>repeat Steps 1 &amp; 2</a:t>
            </a:r>
            <a:b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</a:br>
            <a: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  <a:t>until </a:t>
            </a:r>
            <a:r>
              <a:rPr lang="en-US" sz="2100" dirty="0" err="1">
                <a:solidFill>
                  <a:prstClr val="black"/>
                </a:solidFill>
                <a:latin typeface="Calibri"/>
                <a:cs typeface="+mn-cs"/>
              </a:rPr>
              <a:t>im_small</a:t>
            </a:r>
            <a: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  <a:t> is 1 pixel large.</a:t>
            </a:r>
          </a:p>
          <a:p>
            <a:pPr marL="257175" indent="-257175" defTabSz="685800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1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257175" indent="-257175" defTabSz="685800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endParaRPr lang="en-US" sz="21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77833" y="6604084"/>
            <a:ext cx="49244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+mn-cs"/>
              </a:rPr>
              <a:t>Hays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C3BF-EFB7-4C79-9AB4-A25774338905}"/>
              </a:ext>
            </a:extLst>
          </p:cNvPr>
          <p:cNvSpPr txBox="1"/>
          <p:nvPr/>
        </p:nvSpPr>
        <p:spPr>
          <a:xfrm>
            <a:off x="6705600" y="2286000"/>
            <a:ext cx="2209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Numpy</a:t>
            </a:r>
            <a:r>
              <a:rPr lang="en-US" i="1" dirty="0"/>
              <a:t> syntax: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::2 -&gt; start at 0, </a:t>
            </a:r>
            <a:br>
              <a:rPr lang="en-US" dirty="0">
                <a:solidFill>
                  <a:prstClr val="black"/>
                </a:solidFill>
                <a:latin typeface="Calibri"/>
              </a:rPr>
            </a:br>
            <a:r>
              <a:rPr lang="en-US" dirty="0">
                <a:solidFill>
                  <a:prstClr val="black"/>
                </a:solidFill>
                <a:latin typeface="Calibri"/>
              </a:rPr>
              <a:t>end at ‘end’, </a:t>
            </a:r>
            <a:br>
              <a:rPr lang="en-US" dirty="0">
                <a:solidFill>
                  <a:prstClr val="black"/>
                </a:solidFill>
                <a:latin typeface="Calibri"/>
              </a:rPr>
            </a:br>
            <a:r>
              <a:rPr lang="en-US" dirty="0">
                <a:solidFill>
                  <a:prstClr val="black"/>
                </a:solidFill>
                <a:latin typeface="Calibri"/>
              </a:rPr>
              <a:t>increase every 2, until the end.</a:t>
            </a:r>
            <a:br>
              <a:rPr lang="en-US" dirty="0">
                <a:solidFill>
                  <a:prstClr val="black"/>
                </a:solidFill>
                <a:latin typeface="Calibri"/>
              </a:rPr>
            </a:br>
            <a:endParaRPr lang="en-US" dirty="0">
              <a:solidFill>
                <a:prstClr val="black"/>
              </a:solidFill>
              <a:latin typeface="Calibri"/>
            </a:endParaRP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e.g.,</a:t>
            </a:r>
            <a:br>
              <a:rPr lang="en-US" dirty="0">
                <a:solidFill>
                  <a:prstClr val="black"/>
                </a:solidFill>
                <a:latin typeface="Calibri"/>
              </a:rPr>
            </a:br>
            <a:r>
              <a:rPr lang="en-US" dirty="0">
                <a:solidFill>
                  <a:prstClr val="black"/>
                </a:solidFill>
                <a:latin typeface="Calibri"/>
              </a:rPr>
              <a:t>0,2,4,6,…,w</a:t>
            </a:r>
          </a:p>
          <a:p>
            <a:endParaRPr lang="en-US" dirty="0">
              <a:solidFill>
                <a:prstClr val="black"/>
              </a:solidFill>
              <a:latin typeface="Calibri"/>
            </a:endParaRP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(if w is not even, then this goes to w-1)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5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types of pyramids</a:t>
            </a:r>
            <a:endParaRPr dirty="0"/>
          </a:p>
        </p:txBody>
      </p:sp>
      <p:sp>
        <p:nvSpPr>
          <p:cNvPr id="20" name="What is preserved at the higher levels?"/>
          <p:cNvSpPr txBox="1"/>
          <p:nvPr/>
        </p:nvSpPr>
        <p:spPr>
          <a:xfrm>
            <a:off x="342231" y="1851423"/>
            <a:ext cx="5034442" cy="5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1800" i="0" dirty="0">
                <a:solidFill>
                  <a:schemeClr val="tx1"/>
                </a:solidFill>
                <a:latin typeface="+mj-lt"/>
              </a:rPr>
              <a:t>Steerable pyramid: At each level keep multiple versions, one for each direction.</a:t>
            </a:r>
            <a:endParaRPr sz="180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What is preserved at the higher levels?"/>
          <p:cNvSpPr txBox="1"/>
          <p:nvPr/>
        </p:nvSpPr>
        <p:spPr>
          <a:xfrm>
            <a:off x="342231" y="3594182"/>
            <a:ext cx="3827434" cy="5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7144" tIns="17144" rIns="17144" bIns="17144" anchor="ctr">
            <a:spAutoFit/>
          </a:bodyPr>
          <a:lstStyle>
            <a:lvl1pPr defTabSz="436880">
              <a:defRPr sz="3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1800" i="0" dirty="0">
                <a:solidFill>
                  <a:schemeClr val="tx1"/>
                </a:solidFill>
                <a:latin typeface="+mj-lt"/>
              </a:rPr>
              <a:t>Wavelets: Huge area in image processing (see 18-793).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3529584" y="1650254"/>
            <a:ext cx="5272186" cy="1821362"/>
            <a:chOff x="3877628" y="3755180"/>
            <a:chExt cx="7126545" cy="2461980"/>
          </a:xfrm>
        </p:grpSpPr>
        <p:sp>
          <p:nvSpPr>
            <p:cNvPr id="22" name="Shape 667"/>
            <p:cNvSpPr txBox="1">
              <a:spLocks/>
            </p:cNvSpPr>
            <p:nvPr/>
          </p:nvSpPr>
          <p:spPr>
            <a:xfrm>
              <a:off x="6397425" y="5112359"/>
              <a:ext cx="2601726" cy="438013"/>
            </a:xfrm>
            <a:prstGeom prst="rect">
              <a:avLst/>
            </a:prstGeom>
            <a:ln w="38100">
              <a:noFill/>
            </a:ln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sz="18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273" y="4988435"/>
              <a:ext cx="4914900" cy="12287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628" y="4988434"/>
              <a:ext cx="1228725" cy="12287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7673" y="4374305"/>
              <a:ext cx="2476500" cy="6191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6873" y="4059980"/>
              <a:ext cx="1257300" cy="3143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9373" y="3755180"/>
              <a:ext cx="304800" cy="3048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357753" y="5602797"/>
              <a:ext cx="5309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3971666"/>
            <a:ext cx="5272187" cy="19403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68084184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are image pyramids used for?</a:t>
            </a:r>
            <a:endParaRPr dirty="0"/>
          </a:p>
        </p:txBody>
      </p:sp>
      <p:pic>
        <p:nvPicPr>
          <p:cNvPr id="124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187" y="1868704"/>
            <a:ext cx="1089212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 blending"/>
          <p:cNvSpPr txBox="1"/>
          <p:nvPr/>
        </p:nvSpPr>
        <p:spPr>
          <a:xfrm>
            <a:off x="5728672" y="1719742"/>
            <a:ext cx="1291455" cy="27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431" tIns="21431" rIns="21431" bIns="21431" anchor="ctr">
            <a:spAutoFit/>
          </a:bodyPr>
          <a:lstStyle>
            <a:lvl1pPr defTabSz="546100">
              <a:defRPr sz="1800"/>
            </a:lvl1pPr>
          </a:lstStyle>
          <a:p>
            <a:pPr algn="ctr"/>
            <a:r>
              <a:rPr lang="en-US" sz="1500" dirty="0">
                <a:latin typeface="+mj-lt"/>
              </a:rPr>
              <a:t>i</a:t>
            </a:r>
            <a:r>
              <a:rPr sz="1500" dirty="0">
                <a:latin typeface="+mj-lt"/>
              </a:rPr>
              <a:t>mage blending</a:t>
            </a:r>
          </a:p>
        </p:txBody>
      </p:sp>
      <p:sp>
        <p:nvSpPr>
          <p:cNvPr id="126" name="Multi-scale…"/>
          <p:cNvSpPr txBox="1"/>
          <p:nvPr/>
        </p:nvSpPr>
        <p:spPr>
          <a:xfrm>
            <a:off x="2749187" y="1724325"/>
            <a:ext cx="1524936" cy="504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431" tIns="21431" rIns="21431" bIns="21431" anchor="ctr">
            <a:spAutoFit/>
          </a:bodyPr>
          <a:lstStyle/>
          <a:p>
            <a:pPr algn="ctr" defTabSz="287972">
              <a:defRPr sz="1800"/>
            </a:pPr>
            <a:r>
              <a:rPr lang="en-US" sz="1500" dirty="0">
                <a:latin typeface="+mj-lt"/>
              </a:rPr>
              <a:t>m</a:t>
            </a:r>
            <a:r>
              <a:rPr sz="1500" dirty="0">
                <a:latin typeface="+mj-lt"/>
              </a:rPr>
              <a:t>ulti-scale </a:t>
            </a:r>
          </a:p>
          <a:p>
            <a:pPr algn="ctr" defTabSz="287972">
              <a:defRPr sz="1800"/>
            </a:pPr>
            <a:r>
              <a:rPr sz="1500" dirty="0">
                <a:latin typeface="+mj-lt"/>
              </a:rPr>
              <a:t>texture mapping</a:t>
            </a:r>
          </a:p>
        </p:txBody>
      </p:sp>
      <p:pic>
        <p:nvPicPr>
          <p:cNvPr id="127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18" y="3328413"/>
            <a:ext cx="2905965" cy="96440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Multi-focus composites"/>
          <p:cNvSpPr txBox="1"/>
          <p:nvPr/>
        </p:nvSpPr>
        <p:spPr>
          <a:xfrm>
            <a:off x="1579147" y="3057468"/>
            <a:ext cx="2908337" cy="27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431" tIns="21431" rIns="21431" bIns="21431" anchor="ctr">
            <a:spAutoFit/>
          </a:bodyPr>
          <a:lstStyle>
            <a:lvl1pPr defTabSz="546100">
              <a:defRPr sz="1800"/>
            </a:lvl1pPr>
          </a:lstStyle>
          <a:p>
            <a:pPr algn="ctr"/>
            <a:r>
              <a:rPr lang="en-US" sz="1500" dirty="0">
                <a:latin typeface="+mj-lt"/>
              </a:rPr>
              <a:t>focal stack compositing</a:t>
            </a:r>
            <a:endParaRPr sz="1500" dirty="0">
              <a:latin typeface="+mj-lt"/>
            </a:endParaRPr>
          </a:p>
        </p:txBody>
      </p:sp>
      <p:pic>
        <p:nvPicPr>
          <p:cNvPr id="130" name="droppedImage.pdf" descr="droppedImage.pdf"/>
          <p:cNvPicPr>
            <a:picLocks noChangeAspect="1"/>
          </p:cNvPicPr>
          <p:nvPr/>
        </p:nvPicPr>
        <p:blipFill>
          <a:blip r:embed="rId4"/>
          <a:srcRect l="69382" t="5681" r="1153" b="11742"/>
          <a:stretch>
            <a:fillRect/>
          </a:stretch>
        </p:blipFill>
        <p:spPr>
          <a:xfrm>
            <a:off x="5728672" y="1993855"/>
            <a:ext cx="1291455" cy="1001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roppedImage.png" descr="dropped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34" y="3328468"/>
            <a:ext cx="1458605" cy="96440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Noise removal"/>
          <p:cNvSpPr txBox="1"/>
          <p:nvPr/>
        </p:nvSpPr>
        <p:spPr>
          <a:xfrm>
            <a:off x="5535535" y="3057468"/>
            <a:ext cx="1458605" cy="27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431" tIns="21431" rIns="21431" bIns="21431" anchor="ctr">
            <a:spAutoFit/>
          </a:bodyPr>
          <a:lstStyle>
            <a:lvl1pPr defTabSz="546100">
              <a:defRPr sz="1800"/>
            </a:lvl1pPr>
          </a:lstStyle>
          <a:p>
            <a:pPr algn="ctr"/>
            <a:r>
              <a:rPr lang="en-US" sz="1500" dirty="0" err="1">
                <a:latin typeface="+mj-lt"/>
              </a:rPr>
              <a:t>denoising</a:t>
            </a:r>
            <a:endParaRPr sz="1500" dirty="0">
              <a:latin typeface="+mj-lt"/>
            </a:endParaRPr>
          </a:p>
        </p:txBody>
      </p:sp>
      <p:pic>
        <p:nvPicPr>
          <p:cNvPr id="134" name="pasted-image.tif" descr="pasted-image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257" y="4679657"/>
            <a:ext cx="2810819" cy="118061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Multi-scale detection"/>
          <p:cNvSpPr txBox="1"/>
          <p:nvPr/>
        </p:nvSpPr>
        <p:spPr>
          <a:xfrm>
            <a:off x="1536257" y="4405544"/>
            <a:ext cx="2810819" cy="27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431" tIns="21431" rIns="21431" bIns="21431" anchor="ctr">
            <a:spAutoFit/>
          </a:bodyPr>
          <a:lstStyle>
            <a:lvl1pPr defTabSz="546100">
              <a:defRPr sz="1800"/>
            </a:lvl1pPr>
          </a:lstStyle>
          <a:p>
            <a:pPr algn="ctr"/>
            <a:r>
              <a:rPr lang="en-US" sz="1500" dirty="0">
                <a:latin typeface="+mj-lt"/>
              </a:rPr>
              <a:t>m</a:t>
            </a:r>
            <a:r>
              <a:rPr sz="1500" dirty="0">
                <a:latin typeface="+mj-lt"/>
              </a:rPr>
              <a:t>ulti-scale detection</a:t>
            </a:r>
          </a:p>
        </p:txBody>
      </p:sp>
      <p:pic>
        <p:nvPicPr>
          <p:cNvPr id="136" name="pasted-image.tif" descr="pasted-image.t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1933" y="4679657"/>
            <a:ext cx="1565806" cy="118061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Multi-scale registration"/>
          <p:cNvSpPr txBox="1"/>
          <p:nvPr/>
        </p:nvSpPr>
        <p:spPr>
          <a:xfrm>
            <a:off x="5345161" y="4405544"/>
            <a:ext cx="1839350" cy="27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431" tIns="21431" rIns="21431" bIns="21431" anchor="ctr">
            <a:spAutoFit/>
          </a:bodyPr>
          <a:lstStyle>
            <a:lvl1pPr defTabSz="546100">
              <a:defRPr sz="1800"/>
            </a:lvl1pPr>
          </a:lstStyle>
          <a:p>
            <a:pPr algn="ctr"/>
            <a:r>
              <a:rPr lang="en-US" sz="1500" dirty="0">
                <a:latin typeface="+mj-lt"/>
              </a:rPr>
              <a:t>m</a:t>
            </a:r>
            <a:r>
              <a:rPr sz="1500" dirty="0">
                <a:latin typeface="+mj-lt"/>
              </a:rPr>
              <a:t>ulti-scale registration</a:t>
            </a:r>
          </a:p>
        </p:txBody>
      </p:sp>
      <p:pic>
        <p:nvPicPr>
          <p:cNvPr id="138" name="pasted-image.png" descr="pasted-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47575" y="1522410"/>
            <a:ext cx="882471" cy="183012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Image compression"/>
          <p:cNvSpPr txBox="1"/>
          <p:nvPr/>
        </p:nvSpPr>
        <p:spPr>
          <a:xfrm>
            <a:off x="873749" y="1724325"/>
            <a:ext cx="1822595" cy="27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431" tIns="21431" rIns="21431" bIns="21431" anchor="ctr">
            <a:spAutoFit/>
          </a:bodyPr>
          <a:lstStyle>
            <a:lvl1pPr defTabSz="546100">
              <a:defRPr sz="1800"/>
            </a:lvl1pPr>
          </a:lstStyle>
          <a:p>
            <a:pPr algn="ctr"/>
            <a:r>
              <a:rPr lang="en-US" sz="1500" dirty="0">
                <a:latin typeface="+mj-lt"/>
              </a:rPr>
              <a:t>i</a:t>
            </a:r>
            <a:r>
              <a:rPr sz="1500" dirty="0">
                <a:latin typeface="+mj-lt"/>
              </a:rPr>
              <a:t>mage compression</a:t>
            </a:r>
          </a:p>
        </p:txBody>
      </p:sp>
    </p:spTree>
    <p:extLst>
      <p:ext uri="{BB962C8B-B14F-4D97-AF65-F5344CB8AC3E}">
        <p14:creationId xmlns:p14="http://schemas.microsoft.com/office/powerpoint/2010/main" val="5252334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58925</TotalTime>
  <Words>2194</Words>
  <Application>Microsoft Office PowerPoint</Application>
  <PresentationFormat>On-screen Show (4:3)</PresentationFormat>
  <Paragraphs>443</Paragraphs>
  <Slides>91</Slides>
  <Notes>13</Notes>
  <HiddenSlides>9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02" baseType="lpstr">
      <vt:lpstr>Arial</vt:lpstr>
      <vt:lpstr>Calibri</vt:lpstr>
      <vt:lpstr>Gill Sans</vt:lpstr>
      <vt:lpstr>Helvetica</vt:lpstr>
      <vt:lpstr>Menlo</vt:lpstr>
      <vt:lpstr>Orator Std</vt:lpstr>
      <vt:lpstr>Symbol</vt:lpstr>
      <vt:lpstr>Times</vt:lpstr>
      <vt:lpstr>Verdana</vt:lpstr>
      <vt:lpstr>Office Theme</vt:lpstr>
      <vt:lpstr>3_Office Theme</vt:lpstr>
      <vt:lpstr>Prismia.Chat  https://tinyurl.com/y26ragof</vt:lpstr>
      <vt:lpstr>Next Classes</vt:lpstr>
      <vt:lpstr>Overview of today’s lecture</vt:lpstr>
      <vt:lpstr>Slide credits</vt:lpstr>
      <vt:lpstr>Image downsampling</vt:lpstr>
      <vt:lpstr>PowerPoint Presentation</vt:lpstr>
      <vt:lpstr>PowerPoint Presentation</vt:lpstr>
      <vt:lpstr>PowerPoint Presentation</vt:lpstr>
      <vt:lpstr>Algorithm for downsampling by factor of 2</vt:lpstr>
      <vt:lpstr>PowerPoint Presentation</vt:lpstr>
      <vt:lpstr>Naïve image downsampling</vt:lpstr>
      <vt:lpstr>Naïve image downsampling</vt:lpstr>
      <vt:lpstr>Aliasing</vt:lpstr>
      <vt:lpstr>Reminder</vt:lpstr>
      <vt:lpstr>Image sub-sampling</vt:lpstr>
      <vt:lpstr>Subsampling without filtering</vt:lpstr>
      <vt:lpstr>Sampling</vt:lpstr>
      <vt:lpstr>Sampling</vt:lpstr>
      <vt:lpstr>Sampling</vt:lpstr>
      <vt:lpstr>Sampling</vt:lpstr>
      <vt:lpstr>Undersampling</vt:lpstr>
      <vt:lpstr>Undersampling</vt:lpstr>
      <vt:lpstr>Undersampling</vt:lpstr>
      <vt:lpstr>Aliasing</vt:lpstr>
      <vt:lpstr>Aliasing in textures</vt:lpstr>
      <vt:lpstr>Aliasing in photographs</vt:lpstr>
      <vt:lpstr>Temporal aliasing</vt:lpstr>
      <vt:lpstr>Temporal aliasing</vt:lpstr>
      <vt:lpstr>Temporal aliasing</vt:lpstr>
      <vt:lpstr>Sampling and aliasing</vt:lpstr>
      <vt:lpstr>What’s happening?</vt:lpstr>
      <vt:lpstr>Aliasing problem</vt:lpstr>
      <vt:lpstr>Temporal Aliasing in Videos</vt:lpstr>
      <vt:lpstr>Aliasing and Moiré patterns</vt:lpstr>
      <vt:lpstr>PowerPoint Presentation</vt:lpstr>
      <vt:lpstr>Severe Moiré pattern</vt:lpstr>
      <vt:lpstr>PowerPoint Presentation</vt:lpstr>
      <vt:lpstr>Nyquist-Shannon Sampling Theorem</vt:lpstr>
      <vt:lpstr>Anti-aliasing</vt:lpstr>
      <vt:lpstr>Anti-aliasing</vt:lpstr>
      <vt:lpstr>Anti-aliasing in textures</vt:lpstr>
      <vt:lpstr>Anti-aliasing</vt:lpstr>
      <vt:lpstr>Better image downsampling</vt:lpstr>
      <vt:lpstr>Better image downsampling</vt:lpstr>
      <vt:lpstr>Naïve image downsampling</vt:lpstr>
      <vt:lpstr>Anti-aliasing</vt:lpstr>
      <vt:lpstr>How to fix aliasing?</vt:lpstr>
      <vt:lpstr>Better sensors</vt:lpstr>
      <vt:lpstr>Anti-aliasing</vt:lpstr>
      <vt:lpstr>Low-pass and high-pass filtering</vt:lpstr>
      <vt:lpstr>Low-pass and high-pass filtering</vt:lpstr>
      <vt:lpstr>Anti-aliasing</vt:lpstr>
      <vt:lpstr>Algorithm for downsampling by factor of 2</vt:lpstr>
      <vt:lpstr>Subsampling without filtering</vt:lpstr>
      <vt:lpstr>Subsampling with Gaussian pre-filtering</vt:lpstr>
      <vt:lpstr>Hybrid Images</vt:lpstr>
      <vt:lpstr>PowerPoint Presentation</vt:lpstr>
      <vt:lpstr>Clues from Human Perception</vt:lpstr>
      <vt:lpstr>Campbell-Robson contrast sensitivity curve</vt:lpstr>
      <vt:lpstr>Application: Hybrid Images</vt:lpstr>
      <vt:lpstr>Gaussian image pyramid</vt:lpstr>
      <vt:lpstr>Gaussian image pyramid</vt:lpstr>
      <vt:lpstr>Constructing a Gaussian pyramid</vt:lpstr>
      <vt:lpstr>Constructing a Gaussian pyramid</vt:lpstr>
      <vt:lpstr>Some properties of the Gaussian pyramid</vt:lpstr>
      <vt:lpstr>Some properties of the Gaussian pyramid</vt:lpstr>
      <vt:lpstr>Some properties of the Gaussian pyramid</vt:lpstr>
      <vt:lpstr>Some properties of the Gaussian pyramid</vt:lpstr>
      <vt:lpstr>Blurring is lossy</vt:lpstr>
      <vt:lpstr>Blurring is lossy</vt:lpstr>
      <vt:lpstr>Laplacian image pyramid</vt:lpstr>
      <vt:lpstr>Laplacian image pyramid</vt:lpstr>
      <vt:lpstr>Laplacian image pyramid</vt:lpstr>
      <vt:lpstr>Let’s start by looking at just one level</vt:lpstr>
      <vt:lpstr>Constructing a Laplacian pyramid</vt:lpstr>
      <vt:lpstr>Constructing a Laplacian pyramid</vt:lpstr>
      <vt:lpstr>Constructing a Laplacian pyramid</vt:lpstr>
      <vt:lpstr>What do we need to construct the original image?</vt:lpstr>
      <vt:lpstr>What do we need to construct the original image?</vt:lpstr>
      <vt:lpstr>What do we need to construct the original image?</vt:lpstr>
      <vt:lpstr>Reconstructing the original image</vt:lpstr>
      <vt:lpstr>PowerPoint Presentation</vt:lpstr>
      <vt:lpstr>Why is it called a Laplacian pyramid?</vt:lpstr>
      <vt:lpstr>Reminder: Laplacian of Gaussian (LoG) filter</vt:lpstr>
      <vt:lpstr>Why is it called a Laplacian pyramid?</vt:lpstr>
      <vt:lpstr>Why Reagan?</vt:lpstr>
      <vt:lpstr>Why Reagan?</vt:lpstr>
      <vt:lpstr>Still used extensively</vt:lpstr>
      <vt:lpstr>Still used extensively</vt:lpstr>
      <vt:lpstr>Other types of pyramids</vt:lpstr>
      <vt:lpstr>What are image pyramids used for?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Mohammadreza Hajiarbabi</cp:lastModifiedBy>
  <cp:revision>258</cp:revision>
  <dcterms:created xsi:type="dcterms:W3CDTF">2009-12-16T02:55:56Z</dcterms:created>
  <dcterms:modified xsi:type="dcterms:W3CDTF">2022-05-17T19:45:39Z</dcterms:modified>
</cp:coreProperties>
</file>